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6"/>
  </p:notesMasterIdLst>
  <p:sldIdLst>
    <p:sldId id="256" r:id="rId2"/>
    <p:sldId id="320" r:id="rId3"/>
    <p:sldId id="324" r:id="rId4"/>
    <p:sldId id="321" r:id="rId5"/>
    <p:sldId id="323" r:id="rId6"/>
    <p:sldId id="319" r:id="rId7"/>
    <p:sldId id="317" r:id="rId8"/>
    <p:sldId id="318" r:id="rId9"/>
    <p:sldId id="257" r:id="rId10"/>
    <p:sldId id="258" r:id="rId11"/>
    <p:sldId id="259" r:id="rId12"/>
    <p:sldId id="265" r:id="rId13"/>
    <p:sldId id="261" r:id="rId14"/>
    <p:sldId id="262" r:id="rId15"/>
    <p:sldId id="264" r:id="rId16"/>
    <p:sldId id="266" r:id="rId17"/>
    <p:sldId id="267" r:id="rId18"/>
    <p:sldId id="268" r:id="rId19"/>
    <p:sldId id="277" r:id="rId20"/>
    <p:sldId id="269" r:id="rId21"/>
    <p:sldId id="263" r:id="rId22"/>
    <p:sldId id="271" r:id="rId23"/>
    <p:sldId id="272" r:id="rId24"/>
    <p:sldId id="260" r:id="rId25"/>
    <p:sldId id="275" r:id="rId26"/>
    <p:sldId id="278" r:id="rId27"/>
    <p:sldId id="279" r:id="rId28"/>
    <p:sldId id="280" r:id="rId29"/>
    <p:sldId id="309" r:id="rId30"/>
    <p:sldId id="308" r:id="rId31"/>
    <p:sldId id="310" r:id="rId32"/>
    <p:sldId id="312" r:id="rId33"/>
    <p:sldId id="313" r:id="rId34"/>
    <p:sldId id="31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86055" autoAdjust="0"/>
  </p:normalViewPr>
  <p:slideViewPr>
    <p:cSldViewPr snapToGrid="0">
      <p:cViewPr varScale="1">
        <p:scale>
          <a:sx n="77" d="100"/>
          <a:sy n="77" d="100"/>
        </p:scale>
        <p:origin x="8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4F30F-5FB1-417B-8118-9ADC208C2E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9C5185-504E-48BA-8504-3D20595F4CF7}">
      <dgm:prSet/>
      <dgm:spPr/>
      <dgm:t>
        <a:bodyPr/>
        <a:lstStyle/>
        <a:p>
          <a:r>
            <a:rPr lang="en-US" b="0" i="0" dirty="0" err="1"/>
            <a:t>Anlamak</a:t>
          </a:r>
          <a:r>
            <a:rPr lang="en-US" b="0" i="0" dirty="0"/>
            <a:t> </a:t>
          </a:r>
          <a:r>
            <a:rPr lang="en-US" b="0" i="0" dirty="0" err="1"/>
            <a:t>için</a:t>
          </a:r>
          <a:r>
            <a:rPr lang="en-US" b="0" i="0" dirty="0"/>
            <a:t> </a:t>
          </a:r>
          <a:r>
            <a:rPr lang="en-US" b="1" i="0" dirty="0" err="1"/>
            <a:t>inanıyorum</a:t>
          </a:r>
          <a:r>
            <a:rPr lang="en-US" b="1" i="0" dirty="0"/>
            <a:t>; </a:t>
          </a:r>
          <a:endParaRPr lang="tr-TR" b="1" i="0" dirty="0"/>
        </a:p>
        <a:p>
          <a:r>
            <a:rPr lang="en-US" b="0" i="0" dirty="0" err="1"/>
            <a:t>Felsefe</a:t>
          </a:r>
          <a:r>
            <a:rPr lang="en-US" b="0" i="0" dirty="0"/>
            <a:t> </a:t>
          </a:r>
          <a:r>
            <a:rPr lang="en-US" b="0" i="0" dirty="0" err="1"/>
            <a:t>dinin</a:t>
          </a:r>
          <a:r>
            <a:rPr lang="en-US" b="0" i="0" dirty="0"/>
            <a:t> </a:t>
          </a:r>
          <a:r>
            <a:rPr lang="en-US" b="0" i="0" dirty="0" err="1"/>
            <a:t>emrinde</a:t>
          </a:r>
          <a:r>
            <a:rPr lang="en-US" b="0" i="0" dirty="0"/>
            <a:t> . </a:t>
          </a:r>
          <a:endParaRPr lang="tr-TR" b="0" i="0" dirty="0"/>
        </a:p>
        <a:p>
          <a:r>
            <a:rPr lang="en-US" b="0" i="0" dirty="0" err="1"/>
            <a:t>Augustinus</a:t>
          </a:r>
          <a:r>
            <a:rPr lang="en-US" b="0" i="0" dirty="0"/>
            <a:t> 354 – 430</a:t>
          </a:r>
          <a:endParaRPr lang="en-US" dirty="0"/>
        </a:p>
      </dgm:t>
    </dgm:pt>
    <dgm:pt modelId="{51A0D5D0-AADE-4C3D-A603-C665F9CAEB96}" type="parTrans" cxnId="{3312758E-4FDC-4D93-ADB9-F35BD34F0FE9}">
      <dgm:prSet/>
      <dgm:spPr/>
      <dgm:t>
        <a:bodyPr/>
        <a:lstStyle/>
        <a:p>
          <a:endParaRPr lang="en-US"/>
        </a:p>
      </dgm:t>
    </dgm:pt>
    <dgm:pt modelId="{211854F3-0A41-41D4-86B2-D825E3997EC5}" type="sibTrans" cxnId="{3312758E-4FDC-4D93-ADB9-F35BD34F0FE9}">
      <dgm:prSet/>
      <dgm:spPr/>
      <dgm:t>
        <a:bodyPr/>
        <a:lstStyle/>
        <a:p>
          <a:endParaRPr lang="en-US"/>
        </a:p>
      </dgm:t>
    </dgm:pt>
    <dgm:pt modelId="{71D48CB4-A0CF-435A-9D76-4D2235C19FF7}">
      <dgm:prSet/>
      <dgm:spPr/>
      <dgm:t>
        <a:bodyPr/>
        <a:lstStyle/>
        <a:p>
          <a:r>
            <a:rPr lang="tr-TR" b="0" i="0" dirty="0"/>
            <a:t>İlk Hareket ettirici  </a:t>
          </a:r>
        </a:p>
        <a:p>
          <a:r>
            <a:rPr lang="tr-TR" b="0" i="0" dirty="0"/>
            <a:t>ARİSTOTELES - MÖ384- 322</a:t>
          </a:r>
        </a:p>
        <a:p>
          <a:endParaRPr lang="tr-TR" b="0" i="0" dirty="0"/>
        </a:p>
        <a:p>
          <a:r>
            <a:rPr lang="en-US" b="0" i="0" dirty="0" err="1"/>
            <a:t>En</a:t>
          </a:r>
          <a:r>
            <a:rPr lang="en-US" b="0" i="0" dirty="0"/>
            <a:t> </a:t>
          </a:r>
          <a:r>
            <a:rPr lang="en-US" b="0" i="0" dirty="0" err="1"/>
            <a:t>uzak</a:t>
          </a:r>
          <a:r>
            <a:rPr lang="en-US" b="0" i="0" dirty="0"/>
            <a:t> </a:t>
          </a:r>
          <a:r>
            <a:rPr lang="en-US" b="0" i="0" dirty="0" err="1"/>
            <a:t>başlangıca</a:t>
          </a:r>
          <a:r>
            <a:rPr lang="en-US" b="0" i="0" dirty="0"/>
            <a:t> </a:t>
          </a:r>
          <a:r>
            <a:rPr lang="en-US" b="0" i="0" dirty="0" err="1"/>
            <a:t>ulaşmak</a:t>
          </a:r>
          <a:r>
            <a:rPr lang="en-US" b="0" i="0" dirty="0"/>
            <a:t>  FARABİ</a:t>
          </a:r>
          <a:r>
            <a:rPr lang="tr-TR" b="0" i="0" dirty="0"/>
            <a:t>  872-950</a:t>
          </a:r>
          <a:endParaRPr lang="en-US" dirty="0"/>
        </a:p>
      </dgm:t>
    </dgm:pt>
    <dgm:pt modelId="{C09EBD96-4882-45EE-B14F-0E81B73D2E6D}" type="parTrans" cxnId="{4D81E346-52E7-47B9-82A2-CB8679F45E3B}">
      <dgm:prSet/>
      <dgm:spPr/>
      <dgm:t>
        <a:bodyPr/>
        <a:lstStyle/>
        <a:p>
          <a:endParaRPr lang="en-US"/>
        </a:p>
      </dgm:t>
    </dgm:pt>
    <dgm:pt modelId="{D074681E-5665-4714-977D-61ABD18837E3}" type="sibTrans" cxnId="{4D81E346-52E7-47B9-82A2-CB8679F45E3B}">
      <dgm:prSet/>
      <dgm:spPr/>
      <dgm:t>
        <a:bodyPr/>
        <a:lstStyle/>
        <a:p>
          <a:endParaRPr lang="en-US"/>
        </a:p>
      </dgm:t>
    </dgm:pt>
    <dgm:pt modelId="{4D37EEB6-223D-425A-9BB8-AFC1D3B96BB7}">
      <dgm:prSet/>
      <dgm:spPr/>
      <dgm:t>
        <a:bodyPr/>
        <a:lstStyle/>
        <a:p>
          <a:r>
            <a:rPr lang="en-US" b="0" i="0" dirty="0" err="1"/>
            <a:t>Bilimciler</a:t>
          </a:r>
          <a:r>
            <a:rPr lang="en-US" b="0" i="0" dirty="0"/>
            <a:t> “</a:t>
          </a:r>
          <a:r>
            <a:rPr lang="en-US" b="0" i="0" dirty="0" err="1"/>
            <a:t>Niçin</a:t>
          </a:r>
          <a:r>
            <a:rPr lang="en-US" b="0" i="0" dirty="0"/>
            <a:t>” </a:t>
          </a:r>
          <a:r>
            <a:rPr lang="en-US" b="0" i="0" dirty="0" err="1"/>
            <a:t>sorusunu</a:t>
          </a:r>
          <a:r>
            <a:rPr lang="en-US" b="0" i="0" dirty="0"/>
            <a:t> </a:t>
          </a:r>
          <a:r>
            <a:rPr lang="en-US" b="0" i="0" dirty="0" err="1"/>
            <a:t>sormadı</a:t>
          </a:r>
          <a:r>
            <a:rPr lang="en-US" b="0" i="0" dirty="0"/>
            <a:t> </a:t>
          </a:r>
          <a:r>
            <a:rPr lang="en-US" b="0" i="0" dirty="0" err="1"/>
            <a:t>Filozoflarda</a:t>
          </a:r>
          <a:r>
            <a:rPr lang="en-US" b="0" i="0" dirty="0"/>
            <a:t> </a:t>
          </a:r>
          <a:r>
            <a:rPr lang="en-US" b="0" i="0" dirty="0" err="1"/>
            <a:t>niçin</a:t>
          </a:r>
          <a:r>
            <a:rPr lang="en-US" b="0" i="0" dirty="0"/>
            <a:t> </a:t>
          </a:r>
          <a:r>
            <a:rPr lang="en-US" b="0" i="0" dirty="0" err="1"/>
            <a:t>sorusunu</a:t>
          </a:r>
          <a:r>
            <a:rPr lang="en-US" b="0" i="0" dirty="0"/>
            <a:t> </a:t>
          </a:r>
          <a:r>
            <a:rPr lang="en-US" b="0" i="0" dirty="0" err="1"/>
            <a:t>sormak</a:t>
          </a:r>
          <a:r>
            <a:rPr lang="en-US" b="0" i="0" dirty="0"/>
            <a:t> </a:t>
          </a:r>
          <a:r>
            <a:rPr lang="en-US" b="0" i="0" dirty="0" err="1"/>
            <a:t>için</a:t>
          </a:r>
          <a:r>
            <a:rPr lang="en-US" b="0" i="0" dirty="0"/>
            <a:t> </a:t>
          </a:r>
          <a:r>
            <a:rPr lang="en-US" b="0" i="0" dirty="0" err="1"/>
            <a:t>bilimsel</a:t>
          </a:r>
          <a:r>
            <a:rPr lang="en-US" b="0" i="0" dirty="0"/>
            <a:t> </a:t>
          </a:r>
          <a:r>
            <a:rPr lang="en-US" b="0" i="0" dirty="0" err="1"/>
            <a:t>gelişmeye</a:t>
          </a:r>
          <a:r>
            <a:rPr lang="en-US" b="0" i="0" dirty="0"/>
            <a:t> </a:t>
          </a:r>
          <a:r>
            <a:rPr lang="en-US" b="0" i="0" dirty="0" err="1"/>
            <a:t>ayak</a:t>
          </a:r>
          <a:r>
            <a:rPr lang="en-US" b="0" i="0" dirty="0"/>
            <a:t> </a:t>
          </a:r>
          <a:r>
            <a:rPr lang="en-US" b="0" i="0" dirty="0" err="1"/>
            <a:t>uyduramadı</a:t>
          </a:r>
          <a:r>
            <a:rPr lang="en-US" b="0" i="0" dirty="0"/>
            <a:t> </a:t>
          </a:r>
          <a:r>
            <a:rPr lang="en-US" b="0" i="0" u="sng" dirty="0"/>
            <a:t> </a:t>
          </a:r>
          <a:endParaRPr lang="tr-TR" b="0" i="0" u="sng" dirty="0"/>
        </a:p>
        <a:p>
          <a:r>
            <a:rPr lang="tr-TR" b="0" i="0" dirty="0"/>
            <a:t>Hawking </a:t>
          </a:r>
          <a:r>
            <a:rPr lang="en-US" b="0" i="0" dirty="0"/>
            <a:t>William Hawking</a:t>
          </a:r>
          <a:endParaRPr lang="tr-TR" b="0" i="0" dirty="0"/>
        </a:p>
        <a:p>
          <a:r>
            <a:rPr lang="tr-TR" b="0" i="0" dirty="0"/>
            <a:t>1942-2018</a:t>
          </a:r>
          <a:r>
            <a:rPr lang="en-US" b="0" i="0" dirty="0"/>
            <a:t> </a:t>
          </a:r>
          <a:endParaRPr lang="en-US" dirty="0"/>
        </a:p>
      </dgm:t>
    </dgm:pt>
    <dgm:pt modelId="{E4EFB99C-6449-4675-9E9A-A90D423835B0}" type="parTrans" cxnId="{A9E29B71-53F9-4A39-8BE9-F27A0F90485E}">
      <dgm:prSet/>
      <dgm:spPr/>
      <dgm:t>
        <a:bodyPr/>
        <a:lstStyle/>
        <a:p>
          <a:endParaRPr lang="en-US"/>
        </a:p>
      </dgm:t>
    </dgm:pt>
    <dgm:pt modelId="{6A89D44E-3531-4819-9B9D-250E926C34A5}" type="sibTrans" cxnId="{A9E29B71-53F9-4A39-8BE9-F27A0F90485E}">
      <dgm:prSet/>
      <dgm:spPr/>
      <dgm:t>
        <a:bodyPr/>
        <a:lstStyle/>
        <a:p>
          <a:endParaRPr lang="en-US"/>
        </a:p>
      </dgm:t>
    </dgm:pt>
    <dgm:pt modelId="{3D68F1EF-5887-4A0D-841C-A73FA3AFA8CF}">
      <dgm:prSet/>
      <dgm:spPr/>
      <dgm:t>
        <a:bodyPr/>
        <a:lstStyle/>
        <a:p>
          <a:r>
            <a:rPr lang="en-US" b="0" i="0" dirty="0" err="1"/>
            <a:t>Açıklayıcı</a:t>
          </a:r>
          <a:r>
            <a:rPr lang="en-US" b="0" i="0" dirty="0"/>
            <a:t> </a:t>
          </a:r>
          <a:r>
            <a:rPr lang="en-US" b="0" i="0" dirty="0" err="1"/>
            <a:t>bilim</a:t>
          </a:r>
          <a:r>
            <a:rPr lang="en-US" b="0" i="0" dirty="0"/>
            <a:t>; </a:t>
          </a:r>
          <a:r>
            <a:rPr lang="en-US" b="0" i="0" u="sng" dirty="0"/>
            <a:t>DOĞA OLAYLARININ </a:t>
          </a:r>
          <a:r>
            <a:rPr lang="en-US" b="0" i="0" dirty="0" err="1"/>
            <a:t>niçin</a:t>
          </a:r>
          <a:r>
            <a:rPr lang="en-US" b="0" i="0" dirty="0"/>
            <a:t> </a:t>
          </a:r>
          <a:r>
            <a:rPr lang="en-US" b="0" i="0" dirty="0" err="1"/>
            <a:t>bu</a:t>
          </a:r>
          <a:r>
            <a:rPr lang="en-US" b="0" i="0" dirty="0"/>
            <a:t> </a:t>
          </a:r>
          <a:r>
            <a:rPr lang="en-US" b="0" i="0" dirty="0" err="1"/>
            <a:t>şekilde</a:t>
          </a:r>
          <a:r>
            <a:rPr lang="en-US" b="0" i="0" dirty="0"/>
            <a:t> </a:t>
          </a:r>
          <a:r>
            <a:rPr lang="en-US" b="0" i="0" dirty="0" err="1"/>
            <a:t>vuku</a:t>
          </a:r>
          <a:r>
            <a:rPr lang="en-US" b="0" i="0" dirty="0"/>
            <a:t> </a:t>
          </a:r>
          <a:r>
            <a:rPr lang="en-US" b="0" i="0" dirty="0" err="1"/>
            <a:t>bulduklarını</a:t>
          </a:r>
          <a:r>
            <a:rPr lang="en-US" b="0" i="0" dirty="0"/>
            <a:t> </a:t>
          </a:r>
          <a:r>
            <a:rPr lang="en-US" b="0" i="0" dirty="0" err="1"/>
            <a:t>anlama</a:t>
          </a:r>
          <a:r>
            <a:rPr lang="en-US" b="0" i="0" dirty="0"/>
            <a:t> </a:t>
          </a:r>
          <a:r>
            <a:rPr lang="en-US" b="0" i="0" dirty="0" err="1"/>
            <a:t>tutkusu</a:t>
          </a:r>
          <a:r>
            <a:rPr lang="en-US" b="0" i="0" dirty="0"/>
            <a:t> </a:t>
          </a:r>
          <a:r>
            <a:rPr lang="en-US" b="0" i="0" dirty="0" err="1"/>
            <a:t>ve</a:t>
          </a:r>
          <a:r>
            <a:rPr lang="en-US" b="0" i="0" dirty="0"/>
            <a:t> </a:t>
          </a:r>
          <a:r>
            <a:rPr lang="en-US" b="0" i="0" dirty="0" err="1"/>
            <a:t>arzusudur</a:t>
          </a:r>
          <a:r>
            <a:rPr lang="en-US" b="0" i="0" dirty="0"/>
            <a:t>. </a:t>
          </a:r>
          <a:endParaRPr lang="tr-TR" b="0" i="0" dirty="0"/>
        </a:p>
        <a:p>
          <a:r>
            <a:rPr lang="en-US" b="0" i="0" dirty="0"/>
            <a:t>EMILE MAYERSON</a:t>
          </a:r>
          <a:r>
            <a:rPr lang="tr-TR" b="0" i="0" dirty="0"/>
            <a:t> 1859-1933</a:t>
          </a:r>
          <a:endParaRPr lang="en-US" dirty="0"/>
        </a:p>
      </dgm:t>
    </dgm:pt>
    <dgm:pt modelId="{73A504C9-F57F-4F8E-A653-26509F4E8D61}" type="parTrans" cxnId="{DD787C68-2454-4ECC-ADB5-7CC37CF56882}">
      <dgm:prSet/>
      <dgm:spPr/>
      <dgm:t>
        <a:bodyPr/>
        <a:lstStyle/>
        <a:p>
          <a:endParaRPr lang="en-US"/>
        </a:p>
      </dgm:t>
    </dgm:pt>
    <dgm:pt modelId="{AD7BE4D2-EAE4-4CF8-A817-AA653BE3B7F1}" type="sibTrans" cxnId="{DD787C68-2454-4ECC-ADB5-7CC37CF56882}">
      <dgm:prSet/>
      <dgm:spPr/>
      <dgm:t>
        <a:bodyPr/>
        <a:lstStyle/>
        <a:p>
          <a:endParaRPr lang="en-US"/>
        </a:p>
      </dgm:t>
    </dgm:pt>
    <dgm:pt modelId="{A5B2DBBD-87A0-40C0-8391-508DC21DC24B}">
      <dgm:prSet/>
      <dgm:spPr/>
      <dgm:t>
        <a:bodyPr/>
        <a:lstStyle/>
        <a:p>
          <a:r>
            <a:rPr lang="en-US" b="0" i="0" dirty="0">
              <a:solidFill>
                <a:srgbClr val="FF0000"/>
              </a:solidFill>
            </a:rPr>
            <a:t>Biz </a:t>
          </a:r>
          <a:r>
            <a:rPr lang="en-US" b="0" i="0" dirty="0" err="1">
              <a:solidFill>
                <a:srgbClr val="FF0000"/>
              </a:solidFill>
            </a:rPr>
            <a:t>Kimiz</a:t>
          </a:r>
          <a:r>
            <a:rPr lang="en-US" b="0" i="0" dirty="0">
              <a:solidFill>
                <a:srgbClr val="FF0000"/>
              </a:solidFill>
            </a:rPr>
            <a:t> ? , Ne </a:t>
          </a:r>
          <a:r>
            <a:rPr lang="en-US" b="0" i="0" dirty="0" err="1">
              <a:solidFill>
                <a:srgbClr val="FF0000"/>
              </a:solidFill>
            </a:rPr>
            <a:t>yapıyoruz</a:t>
          </a:r>
          <a:r>
            <a:rPr lang="en-US" b="0" i="0" dirty="0">
              <a:solidFill>
                <a:srgbClr val="FF0000"/>
              </a:solidFill>
            </a:rPr>
            <a:t> ? , </a:t>
          </a:r>
          <a:r>
            <a:rPr lang="en-US" b="0" i="0" dirty="0" err="1">
              <a:solidFill>
                <a:srgbClr val="FF0000"/>
              </a:solidFill>
            </a:rPr>
            <a:t>Neden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yapıyoruz</a:t>
          </a:r>
          <a:r>
            <a:rPr lang="en-US" b="0" i="0" dirty="0">
              <a:solidFill>
                <a:srgbClr val="FF0000"/>
              </a:solidFill>
            </a:rPr>
            <a:t> ? , </a:t>
          </a:r>
          <a:r>
            <a:rPr lang="en-US" b="0" i="0" strike="sngStrike" dirty="0" err="1">
              <a:solidFill>
                <a:srgbClr val="FF0000"/>
              </a:solidFill>
            </a:rPr>
            <a:t>Niçin</a:t>
          </a:r>
          <a:r>
            <a:rPr lang="en-US" b="0" i="0" strike="sngStrike" dirty="0">
              <a:solidFill>
                <a:srgbClr val="FF0000"/>
              </a:solidFill>
            </a:rPr>
            <a:t> </a:t>
          </a:r>
          <a:r>
            <a:rPr lang="en-US" b="0" i="0" strike="sngStrike" dirty="0" err="1">
              <a:solidFill>
                <a:srgbClr val="FF0000"/>
              </a:solidFill>
            </a:rPr>
            <a:t>yapıyoruz</a:t>
          </a:r>
          <a:r>
            <a:rPr lang="en-US" b="0" i="0" strike="sngStrike" dirty="0">
              <a:solidFill>
                <a:srgbClr val="FF0000"/>
              </a:solidFill>
            </a:rPr>
            <a:t> ?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Nasıl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yapıyoruz</a:t>
          </a:r>
          <a:r>
            <a:rPr lang="en-US" b="0" i="0" dirty="0">
              <a:solidFill>
                <a:srgbClr val="FF0000"/>
              </a:solidFill>
            </a:rPr>
            <a:t> ?</a:t>
          </a:r>
          <a:endParaRPr lang="tr-TR" b="0" i="0" dirty="0">
            <a:solidFill>
              <a:srgbClr val="FF0000"/>
            </a:solidFill>
          </a:endParaRPr>
        </a:p>
        <a:p>
          <a:r>
            <a:rPr lang="tr-TR" b="0" i="0" dirty="0">
              <a:solidFill>
                <a:srgbClr val="FF0000"/>
              </a:solidFill>
            </a:rPr>
            <a:t>OC</a:t>
          </a:r>
          <a:endParaRPr lang="en-US" dirty="0">
            <a:solidFill>
              <a:srgbClr val="FF0000"/>
            </a:solidFill>
          </a:endParaRPr>
        </a:p>
      </dgm:t>
    </dgm:pt>
    <dgm:pt modelId="{DFA35E52-5626-4F87-98AD-4812C630519A}" type="parTrans" cxnId="{1DDFED96-55FC-4485-8BB5-D0152572FA39}">
      <dgm:prSet/>
      <dgm:spPr/>
      <dgm:t>
        <a:bodyPr/>
        <a:lstStyle/>
        <a:p>
          <a:endParaRPr lang="en-US"/>
        </a:p>
      </dgm:t>
    </dgm:pt>
    <dgm:pt modelId="{407F403C-23B6-4AA3-8230-C759414FAEDE}" type="sibTrans" cxnId="{1DDFED96-55FC-4485-8BB5-D0152572FA39}">
      <dgm:prSet/>
      <dgm:spPr/>
      <dgm:t>
        <a:bodyPr/>
        <a:lstStyle/>
        <a:p>
          <a:endParaRPr lang="en-US"/>
        </a:p>
      </dgm:t>
    </dgm:pt>
    <dgm:pt modelId="{47DD2E75-AC2C-4ED4-92B6-4877323F02A4}">
      <dgm:prSet/>
      <dgm:spPr/>
      <dgm:t>
        <a:bodyPr/>
        <a:lstStyle/>
        <a:p>
          <a:r>
            <a:rPr lang="en-US" b="0" i="0" dirty="0" err="1">
              <a:solidFill>
                <a:srgbClr val="FF0000"/>
              </a:solidFill>
            </a:rPr>
            <a:t>Anlamak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soruyla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başlar</a:t>
          </a:r>
          <a:r>
            <a:rPr lang="en-US" b="0" i="0" dirty="0">
              <a:solidFill>
                <a:srgbClr val="FF0000"/>
              </a:solidFill>
            </a:rPr>
            <a:t>; </a:t>
          </a:r>
          <a:r>
            <a:rPr lang="en-US" b="0" i="0" dirty="0" err="1">
              <a:solidFill>
                <a:srgbClr val="FF0000"/>
              </a:solidFill>
            </a:rPr>
            <a:t>kendine</a:t>
          </a:r>
          <a:r>
            <a:rPr lang="en-US" b="0" i="0" dirty="0">
              <a:solidFill>
                <a:srgbClr val="FF0000"/>
              </a:solidFill>
            </a:rPr>
            <a:t> – </a:t>
          </a:r>
          <a:r>
            <a:rPr lang="en-US" b="0" i="0" dirty="0" err="1">
              <a:solidFill>
                <a:srgbClr val="FF0000"/>
              </a:solidFill>
            </a:rPr>
            <a:t>ikinci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şahsa</a:t>
          </a:r>
          <a:r>
            <a:rPr lang="en-US" b="0" i="0" dirty="0">
              <a:solidFill>
                <a:srgbClr val="FF0000"/>
              </a:solidFill>
            </a:rPr>
            <a:t> </a:t>
          </a:r>
          <a:endParaRPr lang="tr-TR" b="0" i="0" dirty="0">
            <a:solidFill>
              <a:srgbClr val="FF0000"/>
            </a:solidFill>
          </a:endParaRPr>
        </a:p>
        <a:p>
          <a:r>
            <a:rPr lang="tr-TR" b="0" i="0" dirty="0">
              <a:solidFill>
                <a:srgbClr val="FF0000"/>
              </a:solidFill>
            </a:rPr>
            <a:t>OC</a:t>
          </a:r>
          <a:br>
            <a:rPr lang="en-US" dirty="0"/>
          </a:br>
          <a:endParaRPr lang="en-US" dirty="0"/>
        </a:p>
      </dgm:t>
    </dgm:pt>
    <dgm:pt modelId="{FEA9D405-396F-49B3-958F-8CA472323550}" type="parTrans" cxnId="{4FF0E194-0BB8-40B0-832C-512789F0679F}">
      <dgm:prSet/>
      <dgm:spPr/>
      <dgm:t>
        <a:bodyPr/>
        <a:lstStyle/>
        <a:p>
          <a:endParaRPr lang="en-US"/>
        </a:p>
      </dgm:t>
    </dgm:pt>
    <dgm:pt modelId="{7828EE86-4A0E-42CD-8490-321F0900F83A}" type="sibTrans" cxnId="{4FF0E194-0BB8-40B0-832C-512789F0679F}">
      <dgm:prSet/>
      <dgm:spPr/>
      <dgm:t>
        <a:bodyPr/>
        <a:lstStyle/>
        <a:p>
          <a:endParaRPr lang="en-US"/>
        </a:p>
      </dgm:t>
    </dgm:pt>
    <dgm:pt modelId="{89BCD634-0AFB-4C32-95C4-046C3881981B}">
      <dgm:prSet/>
      <dgm:spPr/>
      <dgm:t>
        <a:bodyPr/>
        <a:lstStyle/>
        <a:p>
          <a:r>
            <a:rPr lang="en-US" b="0" i="0" dirty="0" err="1"/>
            <a:t>İnanmak</a:t>
          </a:r>
          <a:r>
            <a:rPr lang="en-US" b="0" i="0" dirty="0"/>
            <a:t> </a:t>
          </a:r>
          <a:r>
            <a:rPr lang="en-US" b="0" i="0" dirty="0" err="1"/>
            <a:t>için</a:t>
          </a:r>
          <a:r>
            <a:rPr lang="en-US" b="0" i="0" dirty="0"/>
            <a:t> </a:t>
          </a:r>
          <a:r>
            <a:rPr lang="en-US" b="1" i="0" dirty="0" err="1"/>
            <a:t>bilmek</a:t>
          </a:r>
          <a:r>
            <a:rPr lang="en-US" b="1" i="0" dirty="0"/>
            <a:t> </a:t>
          </a:r>
          <a:endParaRPr lang="tr-TR" b="1" i="0" dirty="0"/>
        </a:p>
        <a:p>
          <a:r>
            <a:rPr lang="en-US" b="0" i="0" dirty="0"/>
            <a:t>AQUINO'LU THOMAS</a:t>
          </a:r>
          <a:endParaRPr lang="tr-TR" b="0" i="0" dirty="0"/>
        </a:p>
        <a:p>
          <a:r>
            <a:rPr lang="tr-TR" b="0" i="0" dirty="0"/>
            <a:t> 1225-1274</a:t>
          </a:r>
          <a:endParaRPr lang="en-US" dirty="0"/>
        </a:p>
      </dgm:t>
    </dgm:pt>
    <dgm:pt modelId="{87486AB6-3A9F-4BD5-99EE-FAD9A2321625}" type="sibTrans" cxnId="{E8C49981-142F-43B1-8B9F-F3EDB1924F32}">
      <dgm:prSet/>
      <dgm:spPr/>
      <dgm:t>
        <a:bodyPr/>
        <a:lstStyle/>
        <a:p>
          <a:endParaRPr lang="en-US"/>
        </a:p>
      </dgm:t>
    </dgm:pt>
    <dgm:pt modelId="{FD4CB714-B190-4351-81A7-33D3D8731A13}" type="parTrans" cxnId="{E8C49981-142F-43B1-8B9F-F3EDB1924F32}">
      <dgm:prSet/>
      <dgm:spPr/>
      <dgm:t>
        <a:bodyPr/>
        <a:lstStyle/>
        <a:p>
          <a:endParaRPr lang="en-US"/>
        </a:p>
      </dgm:t>
    </dgm:pt>
    <dgm:pt modelId="{E3265CD7-2E10-4C87-A165-D1577E963819}" type="pres">
      <dgm:prSet presAssocID="{11D4F30F-5FB1-417B-8118-9ADC208C2E0C}" presName="diagram" presStyleCnt="0">
        <dgm:presLayoutVars>
          <dgm:dir/>
          <dgm:resizeHandles val="exact"/>
        </dgm:presLayoutVars>
      </dgm:prSet>
      <dgm:spPr/>
    </dgm:pt>
    <dgm:pt modelId="{28B8ACC1-C191-46A2-B807-B7E85F9C373D}" type="pres">
      <dgm:prSet presAssocID="{879C5185-504E-48BA-8504-3D20595F4CF7}" presName="node" presStyleLbl="node1" presStyleIdx="0" presStyleCnt="7" custScaleX="133909" custScaleY="118513" custLinFactX="10306" custLinFactNeighborX="100000" custLinFactNeighborY="-5460">
        <dgm:presLayoutVars>
          <dgm:bulletEnabled val="1"/>
        </dgm:presLayoutVars>
      </dgm:prSet>
      <dgm:spPr/>
    </dgm:pt>
    <dgm:pt modelId="{9359E267-AE01-4032-8173-BE677D520DC6}" type="pres">
      <dgm:prSet presAssocID="{211854F3-0A41-41D4-86B2-D825E3997EC5}" presName="sibTrans" presStyleCnt="0"/>
      <dgm:spPr/>
    </dgm:pt>
    <dgm:pt modelId="{C5E8290C-34D4-4E5E-9D06-8E1BBE66F153}" type="pres">
      <dgm:prSet presAssocID="{89BCD634-0AFB-4C32-95C4-046C3881981B}" presName="node" presStyleLbl="node1" presStyleIdx="1" presStyleCnt="7" custScaleX="126843" custScaleY="114402" custLinFactX="23915" custLinFactNeighborX="100000" custLinFactNeighborY="-11927">
        <dgm:presLayoutVars>
          <dgm:bulletEnabled val="1"/>
        </dgm:presLayoutVars>
      </dgm:prSet>
      <dgm:spPr/>
    </dgm:pt>
    <dgm:pt modelId="{8F258914-F087-4D5A-AD99-464F7611FB64}" type="pres">
      <dgm:prSet presAssocID="{87486AB6-3A9F-4BD5-99EE-FAD9A2321625}" presName="sibTrans" presStyleCnt="0"/>
      <dgm:spPr/>
    </dgm:pt>
    <dgm:pt modelId="{859C10DC-0C1C-4E9A-A136-0032521D7509}" type="pres">
      <dgm:prSet presAssocID="{71D48CB4-A0CF-435A-9D76-4D2235C19FF7}" presName="node" presStyleLbl="node1" presStyleIdx="2" presStyleCnt="7" custScaleX="103694" custScaleY="120982" custLinFactX="-100000" custLinFactNeighborX="-188928" custLinFactNeighborY="-13488">
        <dgm:presLayoutVars>
          <dgm:bulletEnabled val="1"/>
        </dgm:presLayoutVars>
      </dgm:prSet>
      <dgm:spPr/>
    </dgm:pt>
    <dgm:pt modelId="{9901970B-7160-4C4C-89E7-53204927C38D}" type="pres">
      <dgm:prSet presAssocID="{D074681E-5665-4714-977D-61ABD18837E3}" presName="sibTrans" presStyleCnt="0"/>
      <dgm:spPr/>
    </dgm:pt>
    <dgm:pt modelId="{8CEE077A-B108-41D5-91D1-83A1597989E1}" type="pres">
      <dgm:prSet presAssocID="{4D37EEB6-223D-425A-9BB8-AFC1D3B96BB7}" presName="node" presStyleLbl="node1" presStyleIdx="3" presStyleCnt="7" custScaleY="111047" custLinFactX="13077" custLinFactNeighborX="100000" custLinFactNeighborY="-4539">
        <dgm:presLayoutVars>
          <dgm:bulletEnabled val="1"/>
        </dgm:presLayoutVars>
      </dgm:prSet>
      <dgm:spPr/>
    </dgm:pt>
    <dgm:pt modelId="{A7C79A53-1BE7-46CC-BD2B-8D113663501D}" type="pres">
      <dgm:prSet presAssocID="{6A89D44E-3531-4819-9B9D-250E926C34A5}" presName="sibTrans" presStyleCnt="0"/>
      <dgm:spPr/>
    </dgm:pt>
    <dgm:pt modelId="{7A213624-FC8D-40CF-A29F-4D0F21CAEAF8}" type="pres">
      <dgm:prSet presAssocID="{3D68F1EF-5887-4A0D-841C-A73FA3AFA8CF}" presName="node" presStyleLbl="node1" presStyleIdx="4" presStyleCnt="7" custScaleY="115163" custLinFactX="-8924" custLinFactNeighborX="-100000" custLinFactNeighborY="-4539">
        <dgm:presLayoutVars>
          <dgm:bulletEnabled val="1"/>
        </dgm:presLayoutVars>
      </dgm:prSet>
      <dgm:spPr/>
    </dgm:pt>
    <dgm:pt modelId="{2EA966A1-46EC-4130-AE00-17A6870A56D6}" type="pres">
      <dgm:prSet presAssocID="{AD7BE4D2-EAE4-4CF8-A817-AA653BE3B7F1}" presName="sibTrans" presStyleCnt="0"/>
      <dgm:spPr/>
    </dgm:pt>
    <dgm:pt modelId="{20597E73-9754-4D03-A33C-403209669E99}" type="pres">
      <dgm:prSet presAssocID="{A5B2DBBD-87A0-40C0-8391-508DC21DC24B}" presName="node" presStyleLbl="node1" presStyleIdx="5" presStyleCnt="7" custScaleY="107275">
        <dgm:presLayoutVars>
          <dgm:bulletEnabled val="1"/>
        </dgm:presLayoutVars>
      </dgm:prSet>
      <dgm:spPr/>
    </dgm:pt>
    <dgm:pt modelId="{4FA00233-888E-4802-9E4F-F0C7EE674275}" type="pres">
      <dgm:prSet presAssocID="{407F403C-23B6-4AA3-8230-C759414FAEDE}" presName="sibTrans" presStyleCnt="0"/>
      <dgm:spPr/>
    </dgm:pt>
    <dgm:pt modelId="{2F4B5509-7BE5-4784-A1D3-899502536EA1}" type="pres">
      <dgm:prSet presAssocID="{47DD2E75-AC2C-4ED4-92B6-4877323F02A4}" presName="node" presStyleLbl="node1" presStyleIdx="6" presStyleCnt="7" custScaleY="110668">
        <dgm:presLayoutVars>
          <dgm:bulletEnabled val="1"/>
        </dgm:presLayoutVars>
      </dgm:prSet>
      <dgm:spPr/>
    </dgm:pt>
  </dgm:ptLst>
  <dgm:cxnLst>
    <dgm:cxn modelId="{6CE2BD16-9118-4594-A99D-C3BD53C4514C}" type="presOf" srcId="{879C5185-504E-48BA-8504-3D20595F4CF7}" destId="{28B8ACC1-C191-46A2-B807-B7E85F9C373D}" srcOrd="0" destOrd="0" presId="urn:microsoft.com/office/officeart/2005/8/layout/default"/>
    <dgm:cxn modelId="{3D57481B-9870-464C-999A-38D3906E2711}" type="presOf" srcId="{71D48CB4-A0CF-435A-9D76-4D2235C19FF7}" destId="{859C10DC-0C1C-4E9A-A136-0032521D7509}" srcOrd="0" destOrd="0" presId="urn:microsoft.com/office/officeart/2005/8/layout/default"/>
    <dgm:cxn modelId="{C9955F3A-9A42-488D-9EB0-E8C181589D47}" type="presOf" srcId="{47DD2E75-AC2C-4ED4-92B6-4877323F02A4}" destId="{2F4B5509-7BE5-4784-A1D3-899502536EA1}" srcOrd="0" destOrd="0" presId="urn:microsoft.com/office/officeart/2005/8/layout/default"/>
    <dgm:cxn modelId="{8C46E43D-2178-45CA-BD72-383FCF10FF71}" type="presOf" srcId="{4D37EEB6-223D-425A-9BB8-AFC1D3B96BB7}" destId="{8CEE077A-B108-41D5-91D1-83A1597989E1}" srcOrd="0" destOrd="0" presId="urn:microsoft.com/office/officeart/2005/8/layout/default"/>
    <dgm:cxn modelId="{4D81E346-52E7-47B9-82A2-CB8679F45E3B}" srcId="{11D4F30F-5FB1-417B-8118-9ADC208C2E0C}" destId="{71D48CB4-A0CF-435A-9D76-4D2235C19FF7}" srcOrd="2" destOrd="0" parTransId="{C09EBD96-4882-45EE-B14F-0E81B73D2E6D}" sibTransId="{D074681E-5665-4714-977D-61ABD18837E3}"/>
    <dgm:cxn modelId="{DD787C68-2454-4ECC-ADB5-7CC37CF56882}" srcId="{11D4F30F-5FB1-417B-8118-9ADC208C2E0C}" destId="{3D68F1EF-5887-4A0D-841C-A73FA3AFA8CF}" srcOrd="4" destOrd="0" parTransId="{73A504C9-F57F-4F8E-A653-26509F4E8D61}" sibTransId="{AD7BE4D2-EAE4-4CF8-A817-AA653BE3B7F1}"/>
    <dgm:cxn modelId="{A9E29B71-53F9-4A39-8BE9-F27A0F90485E}" srcId="{11D4F30F-5FB1-417B-8118-9ADC208C2E0C}" destId="{4D37EEB6-223D-425A-9BB8-AFC1D3B96BB7}" srcOrd="3" destOrd="0" parTransId="{E4EFB99C-6449-4675-9E9A-A90D423835B0}" sibTransId="{6A89D44E-3531-4819-9B9D-250E926C34A5}"/>
    <dgm:cxn modelId="{E8C49981-142F-43B1-8B9F-F3EDB1924F32}" srcId="{11D4F30F-5FB1-417B-8118-9ADC208C2E0C}" destId="{89BCD634-0AFB-4C32-95C4-046C3881981B}" srcOrd="1" destOrd="0" parTransId="{FD4CB714-B190-4351-81A7-33D3D8731A13}" sibTransId="{87486AB6-3A9F-4BD5-99EE-FAD9A2321625}"/>
    <dgm:cxn modelId="{3312758E-4FDC-4D93-ADB9-F35BD34F0FE9}" srcId="{11D4F30F-5FB1-417B-8118-9ADC208C2E0C}" destId="{879C5185-504E-48BA-8504-3D20595F4CF7}" srcOrd="0" destOrd="0" parTransId="{51A0D5D0-AADE-4C3D-A603-C665F9CAEB96}" sibTransId="{211854F3-0A41-41D4-86B2-D825E3997EC5}"/>
    <dgm:cxn modelId="{4FF0E194-0BB8-40B0-832C-512789F0679F}" srcId="{11D4F30F-5FB1-417B-8118-9ADC208C2E0C}" destId="{47DD2E75-AC2C-4ED4-92B6-4877323F02A4}" srcOrd="6" destOrd="0" parTransId="{FEA9D405-396F-49B3-958F-8CA472323550}" sibTransId="{7828EE86-4A0E-42CD-8490-321F0900F83A}"/>
    <dgm:cxn modelId="{1DDFED96-55FC-4485-8BB5-D0152572FA39}" srcId="{11D4F30F-5FB1-417B-8118-9ADC208C2E0C}" destId="{A5B2DBBD-87A0-40C0-8391-508DC21DC24B}" srcOrd="5" destOrd="0" parTransId="{DFA35E52-5626-4F87-98AD-4812C630519A}" sibTransId="{407F403C-23B6-4AA3-8230-C759414FAEDE}"/>
    <dgm:cxn modelId="{E8C965A3-BBD1-4362-86BB-E1A8B1A54191}" type="presOf" srcId="{A5B2DBBD-87A0-40C0-8391-508DC21DC24B}" destId="{20597E73-9754-4D03-A33C-403209669E99}" srcOrd="0" destOrd="0" presId="urn:microsoft.com/office/officeart/2005/8/layout/default"/>
    <dgm:cxn modelId="{3C2428B8-DF8E-4111-8647-1143E9A8529A}" type="presOf" srcId="{11D4F30F-5FB1-417B-8118-9ADC208C2E0C}" destId="{E3265CD7-2E10-4C87-A165-D1577E963819}" srcOrd="0" destOrd="0" presId="urn:microsoft.com/office/officeart/2005/8/layout/default"/>
    <dgm:cxn modelId="{6DDAF1E2-80EF-45A7-95B0-8B4DCC312D05}" type="presOf" srcId="{89BCD634-0AFB-4C32-95C4-046C3881981B}" destId="{C5E8290C-34D4-4E5E-9D06-8E1BBE66F153}" srcOrd="0" destOrd="0" presId="urn:microsoft.com/office/officeart/2005/8/layout/default"/>
    <dgm:cxn modelId="{A48DC9FA-7857-4380-8044-D2202744D82B}" type="presOf" srcId="{3D68F1EF-5887-4A0D-841C-A73FA3AFA8CF}" destId="{7A213624-FC8D-40CF-A29F-4D0F21CAEAF8}" srcOrd="0" destOrd="0" presId="urn:microsoft.com/office/officeart/2005/8/layout/default"/>
    <dgm:cxn modelId="{DB89C47E-5F8E-4957-B5A7-205A60B9C973}" type="presParOf" srcId="{E3265CD7-2E10-4C87-A165-D1577E963819}" destId="{28B8ACC1-C191-46A2-B807-B7E85F9C373D}" srcOrd="0" destOrd="0" presId="urn:microsoft.com/office/officeart/2005/8/layout/default"/>
    <dgm:cxn modelId="{5A5ED5B6-A49D-412F-B5F9-5BB55769C4D6}" type="presParOf" srcId="{E3265CD7-2E10-4C87-A165-D1577E963819}" destId="{9359E267-AE01-4032-8173-BE677D520DC6}" srcOrd="1" destOrd="0" presId="urn:microsoft.com/office/officeart/2005/8/layout/default"/>
    <dgm:cxn modelId="{EDD5D126-53CB-4AD7-B3EC-E7517701DA6B}" type="presParOf" srcId="{E3265CD7-2E10-4C87-A165-D1577E963819}" destId="{C5E8290C-34D4-4E5E-9D06-8E1BBE66F153}" srcOrd="2" destOrd="0" presId="urn:microsoft.com/office/officeart/2005/8/layout/default"/>
    <dgm:cxn modelId="{BB099810-2D7F-4468-AB59-4285A5DFDD4C}" type="presParOf" srcId="{E3265CD7-2E10-4C87-A165-D1577E963819}" destId="{8F258914-F087-4D5A-AD99-464F7611FB64}" srcOrd="3" destOrd="0" presId="urn:microsoft.com/office/officeart/2005/8/layout/default"/>
    <dgm:cxn modelId="{2FAAB54F-7784-45F9-AE83-64394DE93B6C}" type="presParOf" srcId="{E3265CD7-2E10-4C87-A165-D1577E963819}" destId="{859C10DC-0C1C-4E9A-A136-0032521D7509}" srcOrd="4" destOrd="0" presId="urn:microsoft.com/office/officeart/2005/8/layout/default"/>
    <dgm:cxn modelId="{0B941431-53C8-4E67-9728-ADE54D07D3BD}" type="presParOf" srcId="{E3265CD7-2E10-4C87-A165-D1577E963819}" destId="{9901970B-7160-4C4C-89E7-53204927C38D}" srcOrd="5" destOrd="0" presId="urn:microsoft.com/office/officeart/2005/8/layout/default"/>
    <dgm:cxn modelId="{4AE4119C-0623-4FB1-93CB-2FD12A8B302C}" type="presParOf" srcId="{E3265CD7-2E10-4C87-A165-D1577E963819}" destId="{8CEE077A-B108-41D5-91D1-83A1597989E1}" srcOrd="6" destOrd="0" presId="urn:microsoft.com/office/officeart/2005/8/layout/default"/>
    <dgm:cxn modelId="{F5DB5DC8-819D-46E1-A97D-2A6978378818}" type="presParOf" srcId="{E3265CD7-2E10-4C87-A165-D1577E963819}" destId="{A7C79A53-1BE7-46CC-BD2B-8D113663501D}" srcOrd="7" destOrd="0" presId="urn:microsoft.com/office/officeart/2005/8/layout/default"/>
    <dgm:cxn modelId="{BBBC3C67-AF56-4C73-8515-29B48E7753E6}" type="presParOf" srcId="{E3265CD7-2E10-4C87-A165-D1577E963819}" destId="{7A213624-FC8D-40CF-A29F-4D0F21CAEAF8}" srcOrd="8" destOrd="0" presId="urn:microsoft.com/office/officeart/2005/8/layout/default"/>
    <dgm:cxn modelId="{F9F5DD5F-F09C-40A0-8F7F-4330D22495A9}" type="presParOf" srcId="{E3265CD7-2E10-4C87-A165-D1577E963819}" destId="{2EA966A1-46EC-4130-AE00-17A6870A56D6}" srcOrd="9" destOrd="0" presId="urn:microsoft.com/office/officeart/2005/8/layout/default"/>
    <dgm:cxn modelId="{EDA55F63-4844-4A49-8197-8ED04504F6F9}" type="presParOf" srcId="{E3265CD7-2E10-4C87-A165-D1577E963819}" destId="{20597E73-9754-4D03-A33C-403209669E99}" srcOrd="10" destOrd="0" presId="urn:microsoft.com/office/officeart/2005/8/layout/default"/>
    <dgm:cxn modelId="{601CEE2A-0D4E-47AD-9118-44BDEE48C311}" type="presParOf" srcId="{E3265CD7-2E10-4C87-A165-D1577E963819}" destId="{4FA00233-888E-4802-9E4F-F0C7EE674275}" srcOrd="11" destOrd="0" presId="urn:microsoft.com/office/officeart/2005/8/layout/default"/>
    <dgm:cxn modelId="{493CC308-62EE-4BD0-9595-98EFAAE44E76}" type="presParOf" srcId="{E3265CD7-2E10-4C87-A165-D1577E963819}" destId="{2F4B5509-7BE5-4784-A1D3-899502536EA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1764C-E878-4C15-A00B-FE44AA750F8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AF8DE5-42EA-4869-AB68-B120A81E48D5}">
      <dgm:prSet custT="1"/>
      <dgm:spPr/>
      <dgm:t>
        <a:bodyPr/>
        <a:lstStyle/>
        <a:p>
          <a:pPr algn="ctr"/>
          <a:endParaRPr lang="tr-TR" sz="2000" b="1" dirty="0"/>
        </a:p>
        <a:p>
          <a:pPr algn="ctr"/>
          <a:r>
            <a:rPr lang="tr-TR" sz="2800" b="1" dirty="0"/>
            <a:t>METAFİZİK-BİLİM</a:t>
          </a:r>
        </a:p>
        <a:p>
          <a:pPr algn="ctr"/>
          <a:r>
            <a:rPr lang="tr-TR" sz="1800" b="1" dirty="0"/>
            <a:t>SINIR PROBLEMİ </a:t>
          </a:r>
          <a:endParaRPr lang="en-US" sz="1800" dirty="0"/>
        </a:p>
      </dgm:t>
    </dgm:pt>
    <dgm:pt modelId="{F06741C0-1BC4-4346-9036-33040E88C185}" type="parTrans" cxnId="{EC5D43F8-E89D-4654-8F58-260B2AB1A5D8}">
      <dgm:prSet/>
      <dgm:spPr/>
      <dgm:t>
        <a:bodyPr/>
        <a:lstStyle/>
        <a:p>
          <a:endParaRPr lang="en-US"/>
        </a:p>
      </dgm:t>
    </dgm:pt>
    <dgm:pt modelId="{698C7E2B-8456-4F6E-8E5B-F63FADD5B4D4}" type="sibTrans" cxnId="{EC5D43F8-E89D-4654-8F58-260B2AB1A5D8}">
      <dgm:prSet/>
      <dgm:spPr/>
      <dgm:t>
        <a:bodyPr/>
        <a:lstStyle/>
        <a:p>
          <a:endParaRPr lang="en-US"/>
        </a:p>
      </dgm:t>
    </dgm:pt>
    <dgm:pt modelId="{334EF594-7D80-4479-BB41-2FD9F322C8C1}">
      <dgm:prSet/>
      <dgm:spPr/>
      <dgm:t>
        <a:bodyPr/>
        <a:lstStyle/>
        <a:p>
          <a:pPr algn="ctr"/>
          <a:endParaRPr lang="tr-TR" b="1" dirty="0"/>
        </a:p>
        <a:p>
          <a:pPr algn="ctr"/>
          <a:r>
            <a:rPr lang="tr-T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En temel sınır; Büyük Patlama</a:t>
          </a:r>
          <a:endParaRPr lang="en-US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1E856-400E-472D-BE59-61B3E3D43464}" type="parTrans" cxnId="{ABAF3C98-B105-4920-A34E-6C67949F7CC9}">
      <dgm:prSet/>
      <dgm:spPr/>
      <dgm:t>
        <a:bodyPr/>
        <a:lstStyle/>
        <a:p>
          <a:endParaRPr lang="en-US"/>
        </a:p>
      </dgm:t>
    </dgm:pt>
    <dgm:pt modelId="{157D52C4-0F59-4095-9011-DC185CD03DB9}" type="sibTrans" cxnId="{ABAF3C98-B105-4920-A34E-6C67949F7CC9}">
      <dgm:prSet/>
      <dgm:spPr/>
      <dgm:t>
        <a:bodyPr/>
        <a:lstStyle/>
        <a:p>
          <a:endParaRPr lang="en-US"/>
        </a:p>
      </dgm:t>
    </dgm:pt>
    <dgm:pt modelId="{A4F81310-D3DA-4715-A32C-F9882C01EA3A}">
      <dgm:prSet/>
      <dgm:spPr/>
      <dgm:t>
        <a:bodyPr/>
        <a:lstStyle/>
        <a:p>
          <a:r>
            <a:rPr lang="tr-TR" dirty="0"/>
            <a:t>DÜNYA MERKEZLİ EVREN - </a:t>
          </a:r>
          <a:r>
            <a:rPr lang="tr-TR" b="1" i="0" dirty="0"/>
            <a:t>Galileo</a:t>
          </a:r>
          <a:r>
            <a:rPr lang="tr-TR" b="0" i="0" dirty="0"/>
            <a:t> </a:t>
          </a:r>
          <a:r>
            <a:rPr lang="tr-TR" b="0" i="0" dirty="0" err="1"/>
            <a:t>Galilei</a:t>
          </a:r>
          <a:r>
            <a:rPr lang="tr-TR" b="0" i="0" dirty="0"/>
            <a:t>; 1564-1642</a:t>
          </a:r>
          <a:endParaRPr lang="en-US" dirty="0"/>
        </a:p>
      </dgm:t>
    </dgm:pt>
    <dgm:pt modelId="{9C8D86DE-4029-4A9D-BF11-3F56E95667C2}" type="parTrans" cxnId="{054374C1-6856-4467-BE9C-07551455C80E}">
      <dgm:prSet/>
      <dgm:spPr/>
      <dgm:t>
        <a:bodyPr/>
        <a:lstStyle/>
        <a:p>
          <a:endParaRPr lang="en-US"/>
        </a:p>
      </dgm:t>
    </dgm:pt>
    <dgm:pt modelId="{7CCB782B-18C9-47A3-8CC0-678DEC13397A}" type="sibTrans" cxnId="{054374C1-6856-4467-BE9C-07551455C80E}">
      <dgm:prSet/>
      <dgm:spPr/>
      <dgm:t>
        <a:bodyPr/>
        <a:lstStyle/>
        <a:p>
          <a:endParaRPr lang="en-US"/>
        </a:p>
      </dgm:t>
    </dgm:pt>
    <dgm:pt modelId="{09F81BC4-2175-4F87-9B45-05BD2B0120D1}">
      <dgm:prSet/>
      <dgm:spPr/>
      <dgm:t>
        <a:bodyPr/>
        <a:lstStyle/>
        <a:p>
          <a:r>
            <a:rPr lang="tr-TR" dirty="0"/>
            <a:t>İNSAN MERKEZLİ EVREN - Darwin</a:t>
          </a:r>
          <a:r>
            <a:rPr lang="tr-TR" b="0" i="0" dirty="0"/>
            <a:t> Charles Robert;  1809 -1882,</a:t>
          </a:r>
          <a:endParaRPr lang="en-US" dirty="0"/>
        </a:p>
      </dgm:t>
    </dgm:pt>
    <dgm:pt modelId="{9F5B5D72-1938-45FD-AF69-A1DB73EA0860}" type="parTrans" cxnId="{9E503215-3BAB-4CF5-854F-10935F3613E6}">
      <dgm:prSet/>
      <dgm:spPr/>
      <dgm:t>
        <a:bodyPr/>
        <a:lstStyle/>
        <a:p>
          <a:endParaRPr lang="en-US"/>
        </a:p>
      </dgm:t>
    </dgm:pt>
    <dgm:pt modelId="{D3D68309-B88D-4CBC-9417-5E22856D47DB}" type="sibTrans" cxnId="{9E503215-3BAB-4CF5-854F-10935F3613E6}">
      <dgm:prSet/>
      <dgm:spPr/>
      <dgm:t>
        <a:bodyPr/>
        <a:lstStyle/>
        <a:p>
          <a:endParaRPr lang="en-US"/>
        </a:p>
      </dgm:t>
    </dgm:pt>
    <dgm:pt modelId="{ED3C1A9E-2BD5-48DF-BB3E-306B0C9DED5B}">
      <dgm:prSet/>
      <dgm:spPr/>
      <dgm:t>
        <a:bodyPr/>
        <a:lstStyle/>
        <a:p>
          <a:r>
            <a:rPr lang="tr-TR" dirty="0"/>
            <a:t>RUH KAVRAMI - Freud </a:t>
          </a:r>
          <a:r>
            <a:rPr lang="tr-TR" b="0" i="0" dirty="0"/>
            <a:t>Sigmund 1856 -1939</a:t>
          </a:r>
          <a:endParaRPr lang="en-US" dirty="0"/>
        </a:p>
      </dgm:t>
    </dgm:pt>
    <dgm:pt modelId="{4781DA9D-1F1B-4FDB-B975-96DC02FB97BA}" type="parTrans" cxnId="{FB3F47A0-7505-476A-9F86-59D6CFDF1B39}">
      <dgm:prSet/>
      <dgm:spPr/>
      <dgm:t>
        <a:bodyPr/>
        <a:lstStyle/>
        <a:p>
          <a:endParaRPr lang="en-US"/>
        </a:p>
      </dgm:t>
    </dgm:pt>
    <dgm:pt modelId="{D0F94922-7E69-4D93-BC09-8FF51DE248BF}" type="sibTrans" cxnId="{FB3F47A0-7505-476A-9F86-59D6CFDF1B39}">
      <dgm:prSet/>
      <dgm:spPr/>
      <dgm:t>
        <a:bodyPr/>
        <a:lstStyle/>
        <a:p>
          <a:endParaRPr lang="en-US"/>
        </a:p>
      </dgm:t>
    </dgm:pt>
    <dgm:pt modelId="{A5B8E2F3-6C7E-42C5-9444-78C330D7B336}">
      <dgm:prSet custT="1"/>
      <dgm:spPr/>
      <dgm:t>
        <a:bodyPr/>
        <a:lstStyle/>
        <a:p>
          <a:pPr algn="ctr"/>
          <a:r>
            <a:rPr lang="tr-T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Nedensellik İlkesi  / Olasılık</a:t>
          </a:r>
        </a:p>
        <a:p>
          <a:pPr algn="ctr"/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Her şeyin bir nedeni vardır - Metafizik</a:t>
          </a:r>
        </a:p>
        <a:p>
          <a:pPr algn="ctr"/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Nedeni bilirsek sonucu biliriz - Fizik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E4FE0-5A41-491B-8815-01AE876723EC}" type="parTrans" cxnId="{D003FCFE-2FC8-47A7-8D12-FE32BD5FB576}">
      <dgm:prSet/>
      <dgm:spPr/>
      <dgm:t>
        <a:bodyPr/>
        <a:lstStyle/>
        <a:p>
          <a:endParaRPr lang="tr-TR"/>
        </a:p>
      </dgm:t>
    </dgm:pt>
    <dgm:pt modelId="{1A082A7B-3344-4654-95CF-A5F5EAD0C0E0}" type="sibTrans" cxnId="{D003FCFE-2FC8-47A7-8D12-FE32BD5FB576}">
      <dgm:prSet/>
      <dgm:spPr/>
      <dgm:t>
        <a:bodyPr/>
        <a:lstStyle/>
        <a:p>
          <a:endParaRPr lang="tr-TR"/>
        </a:p>
      </dgm:t>
    </dgm:pt>
    <dgm:pt modelId="{89C271B2-6D59-4196-8FA9-46BB51A40260}">
      <dgm:prSet/>
      <dgm:spPr/>
      <dgm:t>
        <a:bodyPr/>
        <a:lstStyle/>
        <a:p>
          <a:endParaRPr lang="en-US" dirty="0"/>
        </a:p>
      </dgm:t>
    </dgm:pt>
    <dgm:pt modelId="{29472502-F27D-4A55-8A12-49942A82971B}" type="parTrans" cxnId="{9CDAEAD5-4F8F-424D-A9D7-663933F6F5FF}">
      <dgm:prSet/>
      <dgm:spPr/>
      <dgm:t>
        <a:bodyPr/>
        <a:lstStyle/>
        <a:p>
          <a:endParaRPr lang="tr-TR"/>
        </a:p>
      </dgm:t>
    </dgm:pt>
    <dgm:pt modelId="{9EE1E78A-EBF1-43B0-A8FD-DD74DC55CA04}" type="sibTrans" cxnId="{9CDAEAD5-4F8F-424D-A9D7-663933F6F5FF}">
      <dgm:prSet/>
      <dgm:spPr/>
      <dgm:t>
        <a:bodyPr/>
        <a:lstStyle/>
        <a:p>
          <a:endParaRPr lang="tr-TR"/>
        </a:p>
      </dgm:t>
    </dgm:pt>
    <dgm:pt modelId="{8F55BD64-8CCA-4640-943A-A92DB969DEF3}" type="pres">
      <dgm:prSet presAssocID="{02F1764C-E878-4C15-A00B-FE44AA750F8E}" presName="vert0" presStyleCnt="0">
        <dgm:presLayoutVars>
          <dgm:dir/>
          <dgm:animOne val="branch"/>
          <dgm:animLvl val="lvl"/>
        </dgm:presLayoutVars>
      </dgm:prSet>
      <dgm:spPr/>
    </dgm:pt>
    <dgm:pt modelId="{358E2958-13F9-4266-A210-021CD4242A18}" type="pres">
      <dgm:prSet presAssocID="{34AF8DE5-42EA-4869-AB68-B120A81E48D5}" presName="thickLine" presStyleLbl="alignNode1" presStyleIdx="0" presStyleCnt="7"/>
      <dgm:spPr/>
    </dgm:pt>
    <dgm:pt modelId="{CE93E44D-97D0-495D-A88E-E32B597C08A4}" type="pres">
      <dgm:prSet presAssocID="{34AF8DE5-42EA-4869-AB68-B120A81E48D5}" presName="horz1" presStyleCnt="0"/>
      <dgm:spPr/>
    </dgm:pt>
    <dgm:pt modelId="{2D6B9807-4A6C-456E-9A25-A91E64829654}" type="pres">
      <dgm:prSet presAssocID="{34AF8DE5-42EA-4869-AB68-B120A81E48D5}" presName="tx1" presStyleLbl="revTx" presStyleIdx="0" presStyleCnt="7" custScaleY="237088"/>
      <dgm:spPr/>
    </dgm:pt>
    <dgm:pt modelId="{D66B94C1-CB65-44CA-AC86-73A0F0BC64CF}" type="pres">
      <dgm:prSet presAssocID="{34AF8DE5-42EA-4869-AB68-B120A81E48D5}" presName="vert1" presStyleCnt="0"/>
      <dgm:spPr/>
    </dgm:pt>
    <dgm:pt modelId="{4C541170-7E12-438B-8EFD-3029CA1E3C44}" type="pres">
      <dgm:prSet presAssocID="{A5B8E2F3-6C7E-42C5-9444-78C330D7B336}" presName="thickLine" presStyleLbl="alignNode1" presStyleIdx="1" presStyleCnt="7"/>
      <dgm:spPr/>
    </dgm:pt>
    <dgm:pt modelId="{144084FA-54D0-4F73-97D2-C53DCC1F82B9}" type="pres">
      <dgm:prSet presAssocID="{A5B8E2F3-6C7E-42C5-9444-78C330D7B336}" presName="horz1" presStyleCnt="0"/>
      <dgm:spPr/>
    </dgm:pt>
    <dgm:pt modelId="{C952A965-1641-4508-BED0-E337BF117A27}" type="pres">
      <dgm:prSet presAssocID="{A5B8E2F3-6C7E-42C5-9444-78C330D7B336}" presName="tx1" presStyleLbl="revTx" presStyleIdx="1" presStyleCnt="7" custScaleY="231613"/>
      <dgm:spPr/>
    </dgm:pt>
    <dgm:pt modelId="{6FFBBC25-9266-4851-823D-1BC3C0B6FAA6}" type="pres">
      <dgm:prSet presAssocID="{A5B8E2F3-6C7E-42C5-9444-78C330D7B336}" presName="vert1" presStyleCnt="0"/>
      <dgm:spPr/>
    </dgm:pt>
    <dgm:pt modelId="{E70323C0-6E74-4CDE-991A-67D3535E9E6D}" type="pres">
      <dgm:prSet presAssocID="{334EF594-7D80-4479-BB41-2FD9F322C8C1}" presName="thickLine" presStyleLbl="alignNode1" presStyleIdx="2" presStyleCnt="7"/>
      <dgm:spPr/>
    </dgm:pt>
    <dgm:pt modelId="{1C53F564-FA61-4C0D-94E7-151CE87B0407}" type="pres">
      <dgm:prSet presAssocID="{334EF594-7D80-4479-BB41-2FD9F322C8C1}" presName="horz1" presStyleCnt="0"/>
      <dgm:spPr/>
    </dgm:pt>
    <dgm:pt modelId="{5CFDBBA0-D9E3-4A1C-8900-67B037742677}" type="pres">
      <dgm:prSet presAssocID="{334EF594-7D80-4479-BB41-2FD9F322C8C1}" presName="tx1" presStyleLbl="revTx" presStyleIdx="2" presStyleCnt="7" custScaleY="159673"/>
      <dgm:spPr/>
    </dgm:pt>
    <dgm:pt modelId="{C174D41E-7966-4F40-A8D2-59DAF37764B4}" type="pres">
      <dgm:prSet presAssocID="{334EF594-7D80-4479-BB41-2FD9F322C8C1}" presName="vert1" presStyleCnt="0"/>
      <dgm:spPr/>
    </dgm:pt>
    <dgm:pt modelId="{D7398469-8B09-408C-A976-198E68230312}" type="pres">
      <dgm:prSet presAssocID="{89C271B2-6D59-4196-8FA9-46BB51A40260}" presName="thickLine" presStyleLbl="alignNode1" presStyleIdx="3" presStyleCnt="7"/>
      <dgm:spPr/>
    </dgm:pt>
    <dgm:pt modelId="{CC590EB1-FFA6-41EB-940B-EE4CD9DE34A4}" type="pres">
      <dgm:prSet presAssocID="{89C271B2-6D59-4196-8FA9-46BB51A40260}" presName="horz1" presStyleCnt="0"/>
      <dgm:spPr/>
    </dgm:pt>
    <dgm:pt modelId="{8563FB28-3DD8-4093-9E11-25955A7D6461}" type="pres">
      <dgm:prSet presAssocID="{89C271B2-6D59-4196-8FA9-46BB51A40260}" presName="tx1" presStyleLbl="revTx" presStyleIdx="3" presStyleCnt="7"/>
      <dgm:spPr/>
    </dgm:pt>
    <dgm:pt modelId="{DE922EFE-017C-406D-B1AE-4BDCBDCAA8DD}" type="pres">
      <dgm:prSet presAssocID="{89C271B2-6D59-4196-8FA9-46BB51A40260}" presName="vert1" presStyleCnt="0"/>
      <dgm:spPr/>
    </dgm:pt>
    <dgm:pt modelId="{EEC8C4A0-72BB-4AAA-B845-F60320136E0B}" type="pres">
      <dgm:prSet presAssocID="{A4F81310-D3DA-4715-A32C-F9882C01EA3A}" presName="thickLine" presStyleLbl="alignNode1" presStyleIdx="4" presStyleCnt="7"/>
      <dgm:spPr/>
    </dgm:pt>
    <dgm:pt modelId="{4B80B125-91CF-4E91-8754-88BE30198490}" type="pres">
      <dgm:prSet presAssocID="{A4F81310-D3DA-4715-A32C-F9882C01EA3A}" presName="horz1" presStyleCnt="0"/>
      <dgm:spPr/>
    </dgm:pt>
    <dgm:pt modelId="{19BE2673-D7A6-41F0-B7A1-5DA1A54A6588}" type="pres">
      <dgm:prSet presAssocID="{A4F81310-D3DA-4715-A32C-F9882C01EA3A}" presName="tx1" presStyleLbl="revTx" presStyleIdx="4" presStyleCnt="7"/>
      <dgm:spPr/>
    </dgm:pt>
    <dgm:pt modelId="{AC5FE4EC-A619-49C4-9E0F-96A79CDC320B}" type="pres">
      <dgm:prSet presAssocID="{A4F81310-D3DA-4715-A32C-F9882C01EA3A}" presName="vert1" presStyleCnt="0"/>
      <dgm:spPr/>
    </dgm:pt>
    <dgm:pt modelId="{D0F10549-7349-47CE-81B3-5E68B0F88DE3}" type="pres">
      <dgm:prSet presAssocID="{09F81BC4-2175-4F87-9B45-05BD2B0120D1}" presName="thickLine" presStyleLbl="alignNode1" presStyleIdx="5" presStyleCnt="7"/>
      <dgm:spPr/>
    </dgm:pt>
    <dgm:pt modelId="{8092BC8D-C65A-43C3-9B09-2BC59D147C1D}" type="pres">
      <dgm:prSet presAssocID="{09F81BC4-2175-4F87-9B45-05BD2B0120D1}" presName="horz1" presStyleCnt="0"/>
      <dgm:spPr/>
    </dgm:pt>
    <dgm:pt modelId="{801A7999-2949-44AB-A249-2C9D3B6C160E}" type="pres">
      <dgm:prSet presAssocID="{09F81BC4-2175-4F87-9B45-05BD2B0120D1}" presName="tx1" presStyleLbl="revTx" presStyleIdx="5" presStyleCnt="7"/>
      <dgm:spPr/>
    </dgm:pt>
    <dgm:pt modelId="{EF839F93-2FE8-4B41-9950-1BFB1756029A}" type="pres">
      <dgm:prSet presAssocID="{09F81BC4-2175-4F87-9B45-05BD2B0120D1}" presName="vert1" presStyleCnt="0"/>
      <dgm:spPr/>
    </dgm:pt>
    <dgm:pt modelId="{B7D5CB67-356F-4BEC-B65F-5205718F9AD8}" type="pres">
      <dgm:prSet presAssocID="{ED3C1A9E-2BD5-48DF-BB3E-306B0C9DED5B}" presName="thickLine" presStyleLbl="alignNode1" presStyleIdx="6" presStyleCnt="7"/>
      <dgm:spPr/>
    </dgm:pt>
    <dgm:pt modelId="{FAF4FAAA-DAC9-4894-AA3B-643A74273229}" type="pres">
      <dgm:prSet presAssocID="{ED3C1A9E-2BD5-48DF-BB3E-306B0C9DED5B}" presName="horz1" presStyleCnt="0"/>
      <dgm:spPr/>
    </dgm:pt>
    <dgm:pt modelId="{D4EC1CE3-49EF-45BB-9E03-10E0B2CACCF8}" type="pres">
      <dgm:prSet presAssocID="{ED3C1A9E-2BD5-48DF-BB3E-306B0C9DED5B}" presName="tx1" presStyleLbl="revTx" presStyleIdx="6" presStyleCnt="7"/>
      <dgm:spPr/>
    </dgm:pt>
    <dgm:pt modelId="{8BB6D716-1A0A-48B4-8C24-5440DBB9B721}" type="pres">
      <dgm:prSet presAssocID="{ED3C1A9E-2BD5-48DF-BB3E-306B0C9DED5B}" presName="vert1" presStyleCnt="0"/>
      <dgm:spPr/>
    </dgm:pt>
  </dgm:ptLst>
  <dgm:cxnLst>
    <dgm:cxn modelId="{9E503215-3BAB-4CF5-854F-10935F3613E6}" srcId="{02F1764C-E878-4C15-A00B-FE44AA750F8E}" destId="{09F81BC4-2175-4F87-9B45-05BD2B0120D1}" srcOrd="5" destOrd="0" parTransId="{9F5B5D72-1938-45FD-AF69-A1DB73EA0860}" sibTransId="{D3D68309-B88D-4CBC-9417-5E22856D47DB}"/>
    <dgm:cxn modelId="{FF8CDB38-5784-45EA-B9BB-022CE45748D0}" type="presOf" srcId="{A5B8E2F3-6C7E-42C5-9444-78C330D7B336}" destId="{C952A965-1641-4508-BED0-E337BF117A27}" srcOrd="0" destOrd="0" presId="urn:microsoft.com/office/officeart/2008/layout/LinedList"/>
    <dgm:cxn modelId="{1EF27F62-5750-4210-8D02-54091DB529C8}" type="presOf" srcId="{02F1764C-E878-4C15-A00B-FE44AA750F8E}" destId="{8F55BD64-8CCA-4640-943A-A92DB969DEF3}" srcOrd="0" destOrd="0" presId="urn:microsoft.com/office/officeart/2008/layout/LinedList"/>
    <dgm:cxn modelId="{ABAF3C98-B105-4920-A34E-6C67949F7CC9}" srcId="{02F1764C-E878-4C15-A00B-FE44AA750F8E}" destId="{334EF594-7D80-4479-BB41-2FD9F322C8C1}" srcOrd="2" destOrd="0" parTransId="{9CB1E856-400E-472D-BE59-61B3E3D43464}" sibTransId="{157D52C4-0F59-4095-9011-DC185CD03DB9}"/>
    <dgm:cxn modelId="{F2E3139A-B610-46D3-AA64-D95C782CA0C7}" type="presOf" srcId="{ED3C1A9E-2BD5-48DF-BB3E-306B0C9DED5B}" destId="{D4EC1CE3-49EF-45BB-9E03-10E0B2CACCF8}" srcOrd="0" destOrd="0" presId="urn:microsoft.com/office/officeart/2008/layout/LinedList"/>
    <dgm:cxn modelId="{FB3F47A0-7505-476A-9F86-59D6CFDF1B39}" srcId="{02F1764C-E878-4C15-A00B-FE44AA750F8E}" destId="{ED3C1A9E-2BD5-48DF-BB3E-306B0C9DED5B}" srcOrd="6" destOrd="0" parTransId="{4781DA9D-1F1B-4FDB-B975-96DC02FB97BA}" sibTransId="{D0F94922-7E69-4D93-BC09-8FF51DE248BF}"/>
    <dgm:cxn modelId="{A91955A0-ECBC-4D98-A6E7-4CDAB8F89DA1}" type="presOf" srcId="{09F81BC4-2175-4F87-9B45-05BD2B0120D1}" destId="{801A7999-2949-44AB-A249-2C9D3B6C160E}" srcOrd="0" destOrd="0" presId="urn:microsoft.com/office/officeart/2008/layout/LinedList"/>
    <dgm:cxn modelId="{079B34BC-2070-4067-A2A4-BDC770D20658}" type="presOf" srcId="{34AF8DE5-42EA-4869-AB68-B120A81E48D5}" destId="{2D6B9807-4A6C-456E-9A25-A91E64829654}" srcOrd="0" destOrd="0" presId="urn:microsoft.com/office/officeart/2008/layout/LinedList"/>
    <dgm:cxn modelId="{054374C1-6856-4467-BE9C-07551455C80E}" srcId="{02F1764C-E878-4C15-A00B-FE44AA750F8E}" destId="{A4F81310-D3DA-4715-A32C-F9882C01EA3A}" srcOrd="4" destOrd="0" parTransId="{9C8D86DE-4029-4A9D-BF11-3F56E95667C2}" sibTransId="{7CCB782B-18C9-47A3-8CC0-678DEC13397A}"/>
    <dgm:cxn modelId="{FB11B4C8-ABE1-471D-844F-940AC025A050}" type="presOf" srcId="{A4F81310-D3DA-4715-A32C-F9882C01EA3A}" destId="{19BE2673-D7A6-41F0-B7A1-5DA1A54A6588}" srcOrd="0" destOrd="0" presId="urn:microsoft.com/office/officeart/2008/layout/LinedList"/>
    <dgm:cxn modelId="{9CDAEAD5-4F8F-424D-A9D7-663933F6F5FF}" srcId="{02F1764C-E878-4C15-A00B-FE44AA750F8E}" destId="{89C271B2-6D59-4196-8FA9-46BB51A40260}" srcOrd="3" destOrd="0" parTransId="{29472502-F27D-4A55-8A12-49942A82971B}" sibTransId="{9EE1E78A-EBF1-43B0-A8FD-DD74DC55CA04}"/>
    <dgm:cxn modelId="{707B29D6-9D77-46FF-B662-0D37E4271588}" type="presOf" srcId="{334EF594-7D80-4479-BB41-2FD9F322C8C1}" destId="{5CFDBBA0-D9E3-4A1C-8900-67B037742677}" srcOrd="0" destOrd="0" presId="urn:microsoft.com/office/officeart/2008/layout/LinedList"/>
    <dgm:cxn modelId="{FD64C2E1-16E9-42A8-86F4-4E3E11EEED00}" type="presOf" srcId="{89C271B2-6D59-4196-8FA9-46BB51A40260}" destId="{8563FB28-3DD8-4093-9E11-25955A7D6461}" srcOrd="0" destOrd="0" presId="urn:microsoft.com/office/officeart/2008/layout/LinedList"/>
    <dgm:cxn modelId="{EC5D43F8-E89D-4654-8F58-260B2AB1A5D8}" srcId="{02F1764C-E878-4C15-A00B-FE44AA750F8E}" destId="{34AF8DE5-42EA-4869-AB68-B120A81E48D5}" srcOrd="0" destOrd="0" parTransId="{F06741C0-1BC4-4346-9036-33040E88C185}" sibTransId="{698C7E2B-8456-4F6E-8E5B-F63FADD5B4D4}"/>
    <dgm:cxn modelId="{D003FCFE-2FC8-47A7-8D12-FE32BD5FB576}" srcId="{02F1764C-E878-4C15-A00B-FE44AA750F8E}" destId="{A5B8E2F3-6C7E-42C5-9444-78C330D7B336}" srcOrd="1" destOrd="0" parTransId="{DF7E4FE0-5A41-491B-8815-01AE876723EC}" sibTransId="{1A082A7B-3344-4654-95CF-A5F5EAD0C0E0}"/>
    <dgm:cxn modelId="{2B537C7A-D295-49F0-A96C-8A6261F5964A}" type="presParOf" srcId="{8F55BD64-8CCA-4640-943A-A92DB969DEF3}" destId="{358E2958-13F9-4266-A210-021CD4242A18}" srcOrd="0" destOrd="0" presId="urn:microsoft.com/office/officeart/2008/layout/LinedList"/>
    <dgm:cxn modelId="{73AA0549-9C1E-4839-AC5B-865A804E65E9}" type="presParOf" srcId="{8F55BD64-8CCA-4640-943A-A92DB969DEF3}" destId="{CE93E44D-97D0-495D-A88E-E32B597C08A4}" srcOrd="1" destOrd="0" presId="urn:microsoft.com/office/officeart/2008/layout/LinedList"/>
    <dgm:cxn modelId="{DDD4FB8A-E899-4477-87E3-9CF0E3D454ED}" type="presParOf" srcId="{CE93E44D-97D0-495D-A88E-E32B597C08A4}" destId="{2D6B9807-4A6C-456E-9A25-A91E64829654}" srcOrd="0" destOrd="0" presId="urn:microsoft.com/office/officeart/2008/layout/LinedList"/>
    <dgm:cxn modelId="{E72953A6-E499-4118-9842-5085A11DFDC3}" type="presParOf" srcId="{CE93E44D-97D0-495D-A88E-E32B597C08A4}" destId="{D66B94C1-CB65-44CA-AC86-73A0F0BC64CF}" srcOrd="1" destOrd="0" presId="urn:microsoft.com/office/officeart/2008/layout/LinedList"/>
    <dgm:cxn modelId="{7BC87231-E2C0-42BC-8408-FC9E9F17B812}" type="presParOf" srcId="{8F55BD64-8CCA-4640-943A-A92DB969DEF3}" destId="{4C541170-7E12-438B-8EFD-3029CA1E3C44}" srcOrd="2" destOrd="0" presId="urn:microsoft.com/office/officeart/2008/layout/LinedList"/>
    <dgm:cxn modelId="{5C55476C-558A-42E4-9B76-6C7A70B83814}" type="presParOf" srcId="{8F55BD64-8CCA-4640-943A-A92DB969DEF3}" destId="{144084FA-54D0-4F73-97D2-C53DCC1F82B9}" srcOrd="3" destOrd="0" presId="urn:microsoft.com/office/officeart/2008/layout/LinedList"/>
    <dgm:cxn modelId="{0A57F7E1-4747-4C3C-8751-759DA375E8F2}" type="presParOf" srcId="{144084FA-54D0-4F73-97D2-C53DCC1F82B9}" destId="{C952A965-1641-4508-BED0-E337BF117A27}" srcOrd="0" destOrd="0" presId="urn:microsoft.com/office/officeart/2008/layout/LinedList"/>
    <dgm:cxn modelId="{8DBE1450-0359-4DCE-9320-6C3FD51BEFF3}" type="presParOf" srcId="{144084FA-54D0-4F73-97D2-C53DCC1F82B9}" destId="{6FFBBC25-9266-4851-823D-1BC3C0B6FAA6}" srcOrd="1" destOrd="0" presId="urn:microsoft.com/office/officeart/2008/layout/LinedList"/>
    <dgm:cxn modelId="{F95E1607-B729-4EA2-8A2A-7DF11F6255C2}" type="presParOf" srcId="{8F55BD64-8CCA-4640-943A-A92DB969DEF3}" destId="{E70323C0-6E74-4CDE-991A-67D3535E9E6D}" srcOrd="4" destOrd="0" presId="urn:microsoft.com/office/officeart/2008/layout/LinedList"/>
    <dgm:cxn modelId="{D43E7727-3B27-4CB5-BD25-B31EDE69E175}" type="presParOf" srcId="{8F55BD64-8CCA-4640-943A-A92DB969DEF3}" destId="{1C53F564-FA61-4C0D-94E7-151CE87B0407}" srcOrd="5" destOrd="0" presId="urn:microsoft.com/office/officeart/2008/layout/LinedList"/>
    <dgm:cxn modelId="{86A411D9-895B-4CE4-B985-458B2AE78624}" type="presParOf" srcId="{1C53F564-FA61-4C0D-94E7-151CE87B0407}" destId="{5CFDBBA0-D9E3-4A1C-8900-67B037742677}" srcOrd="0" destOrd="0" presId="urn:microsoft.com/office/officeart/2008/layout/LinedList"/>
    <dgm:cxn modelId="{76C0D5BF-D0B1-4836-AB84-EF0034BD806D}" type="presParOf" srcId="{1C53F564-FA61-4C0D-94E7-151CE87B0407}" destId="{C174D41E-7966-4F40-A8D2-59DAF37764B4}" srcOrd="1" destOrd="0" presId="urn:microsoft.com/office/officeart/2008/layout/LinedList"/>
    <dgm:cxn modelId="{D73AD968-1A9C-4EF8-90DA-46AD4D905427}" type="presParOf" srcId="{8F55BD64-8CCA-4640-943A-A92DB969DEF3}" destId="{D7398469-8B09-408C-A976-198E68230312}" srcOrd="6" destOrd="0" presId="urn:microsoft.com/office/officeart/2008/layout/LinedList"/>
    <dgm:cxn modelId="{F788ED4E-0BD0-480E-9E48-6BFCF66329B7}" type="presParOf" srcId="{8F55BD64-8CCA-4640-943A-A92DB969DEF3}" destId="{CC590EB1-FFA6-41EB-940B-EE4CD9DE34A4}" srcOrd="7" destOrd="0" presId="urn:microsoft.com/office/officeart/2008/layout/LinedList"/>
    <dgm:cxn modelId="{DFD3A3C7-4EBD-4641-9016-E2759E1FC675}" type="presParOf" srcId="{CC590EB1-FFA6-41EB-940B-EE4CD9DE34A4}" destId="{8563FB28-3DD8-4093-9E11-25955A7D6461}" srcOrd="0" destOrd="0" presId="urn:microsoft.com/office/officeart/2008/layout/LinedList"/>
    <dgm:cxn modelId="{7E46C49D-671C-4C1E-9955-6AEDFFC3CCAD}" type="presParOf" srcId="{CC590EB1-FFA6-41EB-940B-EE4CD9DE34A4}" destId="{DE922EFE-017C-406D-B1AE-4BDCBDCAA8DD}" srcOrd="1" destOrd="0" presId="urn:microsoft.com/office/officeart/2008/layout/LinedList"/>
    <dgm:cxn modelId="{706F0107-A264-4142-A0AF-D727954A4008}" type="presParOf" srcId="{8F55BD64-8CCA-4640-943A-A92DB969DEF3}" destId="{EEC8C4A0-72BB-4AAA-B845-F60320136E0B}" srcOrd="8" destOrd="0" presId="urn:microsoft.com/office/officeart/2008/layout/LinedList"/>
    <dgm:cxn modelId="{A4B2A486-96F2-4443-A62F-B2E4AB1A15BE}" type="presParOf" srcId="{8F55BD64-8CCA-4640-943A-A92DB969DEF3}" destId="{4B80B125-91CF-4E91-8754-88BE30198490}" srcOrd="9" destOrd="0" presId="urn:microsoft.com/office/officeart/2008/layout/LinedList"/>
    <dgm:cxn modelId="{9F0C0B09-E712-41EF-8DB8-D6B31D60E63C}" type="presParOf" srcId="{4B80B125-91CF-4E91-8754-88BE30198490}" destId="{19BE2673-D7A6-41F0-B7A1-5DA1A54A6588}" srcOrd="0" destOrd="0" presId="urn:microsoft.com/office/officeart/2008/layout/LinedList"/>
    <dgm:cxn modelId="{A6085152-F3CF-4994-AAEA-A3DAF7C8EA1C}" type="presParOf" srcId="{4B80B125-91CF-4E91-8754-88BE30198490}" destId="{AC5FE4EC-A619-49C4-9E0F-96A79CDC320B}" srcOrd="1" destOrd="0" presId="urn:microsoft.com/office/officeart/2008/layout/LinedList"/>
    <dgm:cxn modelId="{6C6573D6-4342-474F-9B84-F5D45F15B8E5}" type="presParOf" srcId="{8F55BD64-8CCA-4640-943A-A92DB969DEF3}" destId="{D0F10549-7349-47CE-81B3-5E68B0F88DE3}" srcOrd="10" destOrd="0" presId="urn:microsoft.com/office/officeart/2008/layout/LinedList"/>
    <dgm:cxn modelId="{7668BAAA-6D1C-4223-B8BC-464E86725067}" type="presParOf" srcId="{8F55BD64-8CCA-4640-943A-A92DB969DEF3}" destId="{8092BC8D-C65A-43C3-9B09-2BC59D147C1D}" srcOrd="11" destOrd="0" presId="urn:microsoft.com/office/officeart/2008/layout/LinedList"/>
    <dgm:cxn modelId="{DD0A9B76-3DDD-42D6-BFA1-740C21A01EC5}" type="presParOf" srcId="{8092BC8D-C65A-43C3-9B09-2BC59D147C1D}" destId="{801A7999-2949-44AB-A249-2C9D3B6C160E}" srcOrd="0" destOrd="0" presId="urn:microsoft.com/office/officeart/2008/layout/LinedList"/>
    <dgm:cxn modelId="{E0A9063B-3A2F-4464-94E9-1D75FA54AA3B}" type="presParOf" srcId="{8092BC8D-C65A-43C3-9B09-2BC59D147C1D}" destId="{EF839F93-2FE8-4B41-9950-1BFB1756029A}" srcOrd="1" destOrd="0" presId="urn:microsoft.com/office/officeart/2008/layout/LinedList"/>
    <dgm:cxn modelId="{A904BA9A-8A27-497D-875C-3F918E0A763B}" type="presParOf" srcId="{8F55BD64-8CCA-4640-943A-A92DB969DEF3}" destId="{B7D5CB67-356F-4BEC-B65F-5205718F9AD8}" srcOrd="12" destOrd="0" presId="urn:microsoft.com/office/officeart/2008/layout/LinedList"/>
    <dgm:cxn modelId="{5D49787C-6E39-45D5-88BF-E01254666C2C}" type="presParOf" srcId="{8F55BD64-8CCA-4640-943A-A92DB969DEF3}" destId="{FAF4FAAA-DAC9-4894-AA3B-643A74273229}" srcOrd="13" destOrd="0" presId="urn:microsoft.com/office/officeart/2008/layout/LinedList"/>
    <dgm:cxn modelId="{F4BC4B78-9141-49A9-9F5D-1AD57002A735}" type="presParOf" srcId="{FAF4FAAA-DAC9-4894-AA3B-643A74273229}" destId="{D4EC1CE3-49EF-45BB-9E03-10E0B2CACCF8}" srcOrd="0" destOrd="0" presId="urn:microsoft.com/office/officeart/2008/layout/LinedList"/>
    <dgm:cxn modelId="{CD56FCB4-EF85-4EB7-BEDD-9F6CC5DC06C0}" type="presParOf" srcId="{FAF4FAAA-DAC9-4894-AA3B-643A74273229}" destId="{8BB6D716-1A0A-48B4-8C24-5440DBB9B7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0D8D9-3E12-4C7E-8C7C-746707BFE6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9B5EB-E7FE-43C1-834A-3E4D6EFF2ED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r-TR" sz="2800" b="1" dirty="0"/>
            <a:t>BENZERLİKLER</a:t>
          </a:r>
          <a:endParaRPr lang="en-US" sz="2800" dirty="0"/>
        </a:p>
      </dgm:t>
    </dgm:pt>
    <dgm:pt modelId="{E1499B3C-4E05-4911-95F4-52AE0AED7161}" type="parTrans" cxnId="{1806B814-D0C5-42BC-83E9-E0BCC7841193}">
      <dgm:prSet/>
      <dgm:spPr/>
      <dgm:t>
        <a:bodyPr/>
        <a:lstStyle/>
        <a:p>
          <a:endParaRPr lang="en-US"/>
        </a:p>
      </dgm:t>
    </dgm:pt>
    <dgm:pt modelId="{F337511A-A487-4BA7-9EF3-6D1725470F1F}" type="sibTrans" cxnId="{1806B814-D0C5-42BC-83E9-E0BCC7841193}">
      <dgm:prSet/>
      <dgm:spPr/>
      <dgm:t>
        <a:bodyPr/>
        <a:lstStyle/>
        <a:p>
          <a:endParaRPr lang="en-US"/>
        </a:p>
      </dgm:t>
    </dgm:pt>
    <dgm:pt modelId="{D3303336-C515-4C6A-A512-8EBC1FD2F3B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Akıl yürütme</a:t>
          </a:r>
          <a:endParaRPr lang="en-US"/>
        </a:p>
      </dgm:t>
    </dgm:pt>
    <dgm:pt modelId="{A91DC934-5C40-4DC1-8336-6AF536F81313}" type="parTrans" cxnId="{D8A7E248-73B5-4720-ABAB-5CB1F2D046BA}">
      <dgm:prSet/>
      <dgm:spPr/>
      <dgm:t>
        <a:bodyPr/>
        <a:lstStyle/>
        <a:p>
          <a:endParaRPr lang="en-US"/>
        </a:p>
      </dgm:t>
    </dgm:pt>
    <dgm:pt modelId="{82D1A0E3-B6A6-40AD-B01B-1E5B11D8B444}" type="sibTrans" cxnId="{D8A7E248-73B5-4720-ABAB-5CB1F2D046BA}">
      <dgm:prSet/>
      <dgm:spPr/>
      <dgm:t>
        <a:bodyPr/>
        <a:lstStyle/>
        <a:p>
          <a:endParaRPr lang="en-US"/>
        </a:p>
      </dgm:t>
    </dgm:pt>
    <dgm:pt modelId="{3D052CB0-56EB-4CED-A22D-424E9CD684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İnanç Kavrama  dayanır = İnanç  - [Madde]</a:t>
          </a:r>
          <a:endParaRPr lang="en-US"/>
        </a:p>
      </dgm:t>
    </dgm:pt>
    <dgm:pt modelId="{B2FB6F60-83DC-4F7F-9F47-CCF34E78D7CB}" type="parTrans" cxnId="{60E5E9CB-5022-463A-B0CE-E8562914640F}">
      <dgm:prSet/>
      <dgm:spPr/>
      <dgm:t>
        <a:bodyPr/>
        <a:lstStyle/>
        <a:p>
          <a:endParaRPr lang="en-US"/>
        </a:p>
      </dgm:t>
    </dgm:pt>
    <dgm:pt modelId="{C75637EC-DD25-458C-9B52-9334007B710C}" type="sibTrans" cxnId="{60E5E9CB-5022-463A-B0CE-E8562914640F}">
      <dgm:prSet/>
      <dgm:spPr/>
      <dgm:t>
        <a:bodyPr/>
        <a:lstStyle/>
        <a:p>
          <a:endParaRPr lang="en-US"/>
        </a:p>
      </dgm:t>
    </dgm:pt>
    <dgm:pt modelId="{640AE19C-2ABE-4031-BF2D-79840F66AB8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Kural </a:t>
          </a:r>
          <a:endParaRPr lang="en-US"/>
        </a:p>
      </dgm:t>
    </dgm:pt>
    <dgm:pt modelId="{808B1C1A-34AC-41F5-A7F0-C3E87C690B31}" type="parTrans" cxnId="{CBE9C988-964D-4556-95BF-2E5073E07B79}">
      <dgm:prSet/>
      <dgm:spPr/>
      <dgm:t>
        <a:bodyPr/>
        <a:lstStyle/>
        <a:p>
          <a:endParaRPr lang="en-US"/>
        </a:p>
      </dgm:t>
    </dgm:pt>
    <dgm:pt modelId="{B2CF29E2-2449-4E91-A5F9-3589FCC716AB}" type="sibTrans" cxnId="{CBE9C988-964D-4556-95BF-2E5073E07B79}">
      <dgm:prSet/>
      <dgm:spPr/>
      <dgm:t>
        <a:bodyPr/>
        <a:lstStyle/>
        <a:p>
          <a:endParaRPr lang="en-US"/>
        </a:p>
      </dgm:t>
    </dgm:pt>
    <dgm:pt modelId="{F6712F74-5694-41A0-872D-8FCC9BD73DB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Dogma</a:t>
          </a:r>
          <a:endParaRPr lang="en-US"/>
        </a:p>
      </dgm:t>
    </dgm:pt>
    <dgm:pt modelId="{8EEF4DE6-C184-47C5-83EA-FBB1459BF12B}" type="parTrans" cxnId="{6491CED9-88C1-41E7-9522-55A6A4BDB933}">
      <dgm:prSet/>
      <dgm:spPr/>
      <dgm:t>
        <a:bodyPr/>
        <a:lstStyle/>
        <a:p>
          <a:endParaRPr lang="en-US"/>
        </a:p>
      </dgm:t>
    </dgm:pt>
    <dgm:pt modelId="{6FFA74A6-8824-4740-8405-2D2CEB549C37}" type="sibTrans" cxnId="{6491CED9-88C1-41E7-9522-55A6A4BDB933}">
      <dgm:prSet/>
      <dgm:spPr/>
      <dgm:t>
        <a:bodyPr/>
        <a:lstStyle/>
        <a:p>
          <a:endParaRPr lang="en-US"/>
        </a:p>
      </dgm:t>
    </dgm:pt>
    <dgm:pt modelId="{B8B6F971-4981-4D68-A35D-A3542974126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Gözlem</a:t>
          </a:r>
          <a:endParaRPr lang="en-US"/>
        </a:p>
      </dgm:t>
    </dgm:pt>
    <dgm:pt modelId="{08BB1320-93F9-49A7-BD41-D9D8DE13ABEF}" type="parTrans" cxnId="{7812F74A-5837-44A1-88F6-6CADDD292FAA}">
      <dgm:prSet/>
      <dgm:spPr/>
      <dgm:t>
        <a:bodyPr/>
        <a:lstStyle/>
        <a:p>
          <a:endParaRPr lang="en-US"/>
        </a:p>
      </dgm:t>
    </dgm:pt>
    <dgm:pt modelId="{D142D022-2D2C-4C80-A72B-A9F9EF9D08CA}" type="sibTrans" cxnId="{7812F74A-5837-44A1-88F6-6CADDD292FAA}">
      <dgm:prSet/>
      <dgm:spPr/>
      <dgm:t>
        <a:bodyPr/>
        <a:lstStyle/>
        <a:p>
          <a:endParaRPr lang="en-US"/>
        </a:p>
      </dgm:t>
    </dgm:pt>
    <dgm:pt modelId="{D4E4E87D-153E-4C9B-A48B-1152E64A6B6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u="sng"/>
            <a:t>“Açıklamak </a:t>
          </a:r>
          <a:r>
            <a:rPr lang="tr-TR" b="1"/>
            <a:t>“   iddiası </a:t>
          </a:r>
          <a:endParaRPr lang="en-US"/>
        </a:p>
      </dgm:t>
    </dgm:pt>
    <dgm:pt modelId="{F2DF9157-391B-4506-8351-DA51EC933DC9}" type="parTrans" cxnId="{98AD7B29-EEA4-4DC6-A06F-ACBB93A16F85}">
      <dgm:prSet/>
      <dgm:spPr/>
      <dgm:t>
        <a:bodyPr/>
        <a:lstStyle/>
        <a:p>
          <a:endParaRPr lang="en-US"/>
        </a:p>
      </dgm:t>
    </dgm:pt>
    <dgm:pt modelId="{3CD63F6F-0721-46E8-9C24-F4AD0F4BA6C6}" type="sibTrans" cxnId="{98AD7B29-EEA4-4DC6-A06F-ACBB93A16F85}">
      <dgm:prSet/>
      <dgm:spPr/>
      <dgm:t>
        <a:bodyPr/>
        <a:lstStyle/>
        <a:p>
          <a:endParaRPr lang="en-US"/>
        </a:p>
      </dgm:t>
    </dgm:pt>
    <dgm:pt modelId="{F228CAFE-5EDE-4805-BFE4-FF82F50DEFA6}" type="pres">
      <dgm:prSet presAssocID="{8CC0D8D9-3E12-4C7E-8C7C-746707BFE60C}" presName="root" presStyleCnt="0">
        <dgm:presLayoutVars>
          <dgm:dir/>
          <dgm:resizeHandles val="exact"/>
        </dgm:presLayoutVars>
      </dgm:prSet>
      <dgm:spPr/>
    </dgm:pt>
    <dgm:pt modelId="{28BEE2CD-A46E-458F-84FE-1BACA8F7A362}" type="pres">
      <dgm:prSet presAssocID="{AFB9B5EB-E7FE-43C1-834A-3E4D6EFF2ED2}" presName="compNode" presStyleCnt="0"/>
      <dgm:spPr/>
    </dgm:pt>
    <dgm:pt modelId="{A1D138B6-9C37-4450-AFC5-DB14C907C829}" type="pres">
      <dgm:prSet presAssocID="{AFB9B5EB-E7FE-43C1-834A-3E4D6EFF2ED2}" presName="bgRect" presStyleLbl="bgShp" presStyleIdx="0" presStyleCnt="7"/>
      <dgm:spPr/>
    </dgm:pt>
    <dgm:pt modelId="{954F9195-57D2-4FC7-BC6A-F0152FDA7E4D}" type="pres">
      <dgm:prSet presAssocID="{AFB9B5EB-E7FE-43C1-834A-3E4D6EFF2ED2}" presName="iconRect" presStyleLbl="node1" presStyleIdx="0" presStyleCnt="7" custFlipVert="1" custScaleX="35119" custScaleY="30691"/>
      <dgm:spPr/>
    </dgm:pt>
    <dgm:pt modelId="{2CF6E09A-13BD-459F-807A-2C464BBC7658}" type="pres">
      <dgm:prSet presAssocID="{AFB9B5EB-E7FE-43C1-834A-3E4D6EFF2ED2}" presName="spaceRect" presStyleCnt="0"/>
      <dgm:spPr/>
    </dgm:pt>
    <dgm:pt modelId="{CFC4C667-438F-4356-81FE-AAA2C4E2762A}" type="pres">
      <dgm:prSet presAssocID="{AFB9B5EB-E7FE-43C1-834A-3E4D6EFF2ED2}" presName="parTx" presStyleLbl="revTx" presStyleIdx="0" presStyleCnt="7">
        <dgm:presLayoutVars>
          <dgm:chMax val="0"/>
          <dgm:chPref val="0"/>
        </dgm:presLayoutVars>
      </dgm:prSet>
      <dgm:spPr/>
    </dgm:pt>
    <dgm:pt modelId="{F2A23AB2-5786-4054-89B2-B91184998DAD}" type="pres">
      <dgm:prSet presAssocID="{F337511A-A487-4BA7-9EF3-6D1725470F1F}" presName="sibTrans" presStyleCnt="0"/>
      <dgm:spPr/>
    </dgm:pt>
    <dgm:pt modelId="{EBB09A01-4284-4D3D-AF8F-30920E04717D}" type="pres">
      <dgm:prSet presAssocID="{D3303336-C515-4C6A-A512-8EBC1FD2F3B6}" presName="compNode" presStyleCnt="0"/>
      <dgm:spPr/>
    </dgm:pt>
    <dgm:pt modelId="{CC29F403-9DEE-412E-AFBB-A1912A6BF523}" type="pres">
      <dgm:prSet presAssocID="{D3303336-C515-4C6A-A512-8EBC1FD2F3B6}" presName="bgRect" presStyleLbl="bgShp" presStyleIdx="1" presStyleCnt="7"/>
      <dgm:spPr/>
    </dgm:pt>
    <dgm:pt modelId="{309C7D11-5D1B-4561-AE3C-66F12702C7BF}" type="pres">
      <dgm:prSet presAssocID="{D3303336-C515-4C6A-A512-8EBC1FD2F3B6}" presName="iconRect" presStyleLbl="node1" presStyleIdx="1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982CB8-FF29-4728-98B4-AFF09836FFA4}" type="pres">
      <dgm:prSet presAssocID="{D3303336-C515-4C6A-A512-8EBC1FD2F3B6}" presName="spaceRect" presStyleCnt="0"/>
      <dgm:spPr/>
    </dgm:pt>
    <dgm:pt modelId="{1E7EF7A2-60CE-4784-8E94-CF91AA8B1EEB}" type="pres">
      <dgm:prSet presAssocID="{D3303336-C515-4C6A-A512-8EBC1FD2F3B6}" presName="parTx" presStyleLbl="revTx" presStyleIdx="1" presStyleCnt="7">
        <dgm:presLayoutVars>
          <dgm:chMax val="0"/>
          <dgm:chPref val="0"/>
        </dgm:presLayoutVars>
      </dgm:prSet>
      <dgm:spPr/>
    </dgm:pt>
    <dgm:pt modelId="{2462E4BF-8FB9-47BC-B015-A4FCC9A101DF}" type="pres">
      <dgm:prSet presAssocID="{82D1A0E3-B6A6-40AD-B01B-1E5B11D8B444}" presName="sibTrans" presStyleCnt="0"/>
      <dgm:spPr/>
    </dgm:pt>
    <dgm:pt modelId="{ED345E69-B597-439A-82AC-82DE7F6E2C41}" type="pres">
      <dgm:prSet presAssocID="{3D052CB0-56EB-4CED-A22D-424E9CD6848C}" presName="compNode" presStyleCnt="0"/>
      <dgm:spPr/>
    </dgm:pt>
    <dgm:pt modelId="{AE3E5AE2-308B-42AC-825E-80135C888F9C}" type="pres">
      <dgm:prSet presAssocID="{3D052CB0-56EB-4CED-A22D-424E9CD6848C}" presName="bgRect" presStyleLbl="bgShp" presStyleIdx="2" presStyleCnt="7"/>
      <dgm:spPr/>
    </dgm:pt>
    <dgm:pt modelId="{32CD255E-C4F6-4DAB-B3A6-A7FFC801967A}" type="pres">
      <dgm:prSet presAssocID="{3D052CB0-56EB-4CED-A22D-424E9CD6848C}" presName="iconRect" presStyleLbl="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98D2F780-97DE-4BBB-8BB0-B3EB2973DEF7}" type="pres">
      <dgm:prSet presAssocID="{3D052CB0-56EB-4CED-A22D-424E9CD6848C}" presName="spaceRect" presStyleCnt="0"/>
      <dgm:spPr/>
    </dgm:pt>
    <dgm:pt modelId="{1692A229-11EA-4825-B3A8-75FAC9B08D9F}" type="pres">
      <dgm:prSet presAssocID="{3D052CB0-56EB-4CED-A22D-424E9CD6848C}" presName="parTx" presStyleLbl="revTx" presStyleIdx="2" presStyleCnt="7">
        <dgm:presLayoutVars>
          <dgm:chMax val="0"/>
          <dgm:chPref val="0"/>
        </dgm:presLayoutVars>
      </dgm:prSet>
      <dgm:spPr/>
    </dgm:pt>
    <dgm:pt modelId="{4E61DEBA-24F7-4EF9-BB89-2E6D1C4345AB}" type="pres">
      <dgm:prSet presAssocID="{C75637EC-DD25-458C-9B52-9334007B710C}" presName="sibTrans" presStyleCnt="0"/>
      <dgm:spPr/>
    </dgm:pt>
    <dgm:pt modelId="{7D447315-E1A9-4452-A402-146871DFCB69}" type="pres">
      <dgm:prSet presAssocID="{640AE19C-2ABE-4031-BF2D-79840F66AB88}" presName="compNode" presStyleCnt="0"/>
      <dgm:spPr/>
    </dgm:pt>
    <dgm:pt modelId="{183312B9-DDCB-44DF-B92C-D2AAB9DC53BD}" type="pres">
      <dgm:prSet presAssocID="{640AE19C-2ABE-4031-BF2D-79840F66AB88}" presName="bgRect" presStyleLbl="bgShp" presStyleIdx="3" presStyleCnt="7"/>
      <dgm:spPr/>
    </dgm:pt>
    <dgm:pt modelId="{B8F5A194-EB1D-4635-BB91-5410675D406D}" type="pres">
      <dgm:prSet presAssocID="{640AE19C-2ABE-4031-BF2D-79840F66AB88}" presName="iconRect" presStyleLbl="nod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4A64A99C-994B-4F5F-9A08-A98F207BEFC4}" type="pres">
      <dgm:prSet presAssocID="{640AE19C-2ABE-4031-BF2D-79840F66AB88}" presName="spaceRect" presStyleCnt="0"/>
      <dgm:spPr/>
    </dgm:pt>
    <dgm:pt modelId="{0063202D-CB6A-43B8-9C24-1D3DF82F48D6}" type="pres">
      <dgm:prSet presAssocID="{640AE19C-2ABE-4031-BF2D-79840F66AB88}" presName="parTx" presStyleLbl="revTx" presStyleIdx="3" presStyleCnt="7">
        <dgm:presLayoutVars>
          <dgm:chMax val="0"/>
          <dgm:chPref val="0"/>
        </dgm:presLayoutVars>
      </dgm:prSet>
      <dgm:spPr/>
    </dgm:pt>
    <dgm:pt modelId="{AD015C5B-D0D9-406C-AA69-4B48A1A944C6}" type="pres">
      <dgm:prSet presAssocID="{B2CF29E2-2449-4E91-A5F9-3589FCC716AB}" presName="sibTrans" presStyleCnt="0"/>
      <dgm:spPr/>
    </dgm:pt>
    <dgm:pt modelId="{B6B6078C-FBA3-49C4-87A5-443285E947B9}" type="pres">
      <dgm:prSet presAssocID="{F6712F74-5694-41A0-872D-8FCC9BD73DB9}" presName="compNode" presStyleCnt="0"/>
      <dgm:spPr/>
    </dgm:pt>
    <dgm:pt modelId="{02686277-D8AE-4BE1-9D3A-36BA4FB45D8B}" type="pres">
      <dgm:prSet presAssocID="{F6712F74-5694-41A0-872D-8FCC9BD73DB9}" presName="bgRect" presStyleLbl="bgShp" presStyleIdx="4" presStyleCnt="7"/>
      <dgm:spPr/>
    </dgm:pt>
    <dgm:pt modelId="{C62E3F65-D540-47F1-82B5-BCD62C9E7160}" type="pres">
      <dgm:prSet presAssocID="{F6712F74-5694-41A0-872D-8FCC9BD73DB9}" presName="iconRect" presStyleLbl="node1" presStyleIdx="4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öpek"/>
        </a:ext>
      </dgm:extLst>
    </dgm:pt>
    <dgm:pt modelId="{53F5D604-C1CD-489C-A844-5EEBAAA3E281}" type="pres">
      <dgm:prSet presAssocID="{F6712F74-5694-41A0-872D-8FCC9BD73DB9}" presName="spaceRect" presStyleCnt="0"/>
      <dgm:spPr/>
    </dgm:pt>
    <dgm:pt modelId="{2FFBD264-CBFE-451F-9AB1-D4C1434D43AB}" type="pres">
      <dgm:prSet presAssocID="{F6712F74-5694-41A0-872D-8FCC9BD73DB9}" presName="parTx" presStyleLbl="revTx" presStyleIdx="4" presStyleCnt="7">
        <dgm:presLayoutVars>
          <dgm:chMax val="0"/>
          <dgm:chPref val="0"/>
        </dgm:presLayoutVars>
      </dgm:prSet>
      <dgm:spPr/>
    </dgm:pt>
    <dgm:pt modelId="{4B43997A-95DA-4A34-B695-10C548256F72}" type="pres">
      <dgm:prSet presAssocID="{6FFA74A6-8824-4740-8405-2D2CEB549C37}" presName="sibTrans" presStyleCnt="0"/>
      <dgm:spPr/>
    </dgm:pt>
    <dgm:pt modelId="{6A39A7D9-0187-4EC4-A631-EEA2E09A6004}" type="pres">
      <dgm:prSet presAssocID="{B8B6F971-4981-4D68-A35D-A3542974126F}" presName="compNode" presStyleCnt="0"/>
      <dgm:spPr/>
    </dgm:pt>
    <dgm:pt modelId="{CCA020EF-2DBB-4A8B-8031-9CC03B09AB4F}" type="pres">
      <dgm:prSet presAssocID="{B8B6F971-4981-4D68-A35D-A3542974126F}" presName="bgRect" presStyleLbl="bgShp" presStyleIdx="5" presStyleCnt="7"/>
      <dgm:spPr/>
    </dgm:pt>
    <dgm:pt modelId="{5CAB9FCF-97FC-4A6E-96A8-E7BD59239A2B}" type="pres">
      <dgm:prSet presAssocID="{B8B6F971-4981-4D68-A35D-A3542974126F}" presName="iconRect" presStyleLbl="nod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öz"/>
        </a:ext>
      </dgm:extLst>
    </dgm:pt>
    <dgm:pt modelId="{EABFD449-EC31-4931-852B-A2D1AE32C009}" type="pres">
      <dgm:prSet presAssocID="{B8B6F971-4981-4D68-A35D-A3542974126F}" presName="spaceRect" presStyleCnt="0"/>
      <dgm:spPr/>
    </dgm:pt>
    <dgm:pt modelId="{843C2254-0098-457F-8181-F11E2A1AEDB9}" type="pres">
      <dgm:prSet presAssocID="{B8B6F971-4981-4D68-A35D-A3542974126F}" presName="parTx" presStyleLbl="revTx" presStyleIdx="5" presStyleCnt="7">
        <dgm:presLayoutVars>
          <dgm:chMax val="0"/>
          <dgm:chPref val="0"/>
        </dgm:presLayoutVars>
      </dgm:prSet>
      <dgm:spPr/>
    </dgm:pt>
    <dgm:pt modelId="{4E4C2754-2BBE-4672-8F5D-70FA01B7A1AB}" type="pres">
      <dgm:prSet presAssocID="{D142D022-2D2C-4C80-A72B-A9F9EF9D08CA}" presName="sibTrans" presStyleCnt="0"/>
      <dgm:spPr/>
    </dgm:pt>
    <dgm:pt modelId="{0A497852-907D-459C-880E-FCC973392C00}" type="pres">
      <dgm:prSet presAssocID="{D4E4E87D-153E-4C9B-A48B-1152E64A6B67}" presName="compNode" presStyleCnt="0"/>
      <dgm:spPr/>
    </dgm:pt>
    <dgm:pt modelId="{13BCC818-56A3-4C74-9CEB-AC80948FD64F}" type="pres">
      <dgm:prSet presAssocID="{D4E4E87D-153E-4C9B-A48B-1152E64A6B67}" presName="bgRect" presStyleLbl="bgShp" presStyleIdx="6" presStyleCnt="7"/>
      <dgm:spPr/>
    </dgm:pt>
    <dgm:pt modelId="{734F9A5E-4D04-4CF2-9B3A-8FCCA235C7C1}" type="pres">
      <dgm:prSet presAssocID="{D4E4E87D-153E-4C9B-A48B-1152E64A6B67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t Yazı"/>
        </a:ext>
      </dgm:extLst>
    </dgm:pt>
    <dgm:pt modelId="{39D36D87-E586-4D71-A74C-FA96E6BED1A5}" type="pres">
      <dgm:prSet presAssocID="{D4E4E87D-153E-4C9B-A48B-1152E64A6B67}" presName="spaceRect" presStyleCnt="0"/>
      <dgm:spPr/>
    </dgm:pt>
    <dgm:pt modelId="{F9822DDE-4A9E-4268-8071-3E7BE6EF206F}" type="pres">
      <dgm:prSet presAssocID="{D4E4E87D-153E-4C9B-A48B-1152E64A6B6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806B814-D0C5-42BC-83E9-E0BCC7841193}" srcId="{8CC0D8D9-3E12-4C7E-8C7C-746707BFE60C}" destId="{AFB9B5EB-E7FE-43C1-834A-3E4D6EFF2ED2}" srcOrd="0" destOrd="0" parTransId="{E1499B3C-4E05-4911-95F4-52AE0AED7161}" sibTransId="{F337511A-A487-4BA7-9EF3-6D1725470F1F}"/>
    <dgm:cxn modelId="{98AD7B29-EEA4-4DC6-A06F-ACBB93A16F85}" srcId="{8CC0D8D9-3E12-4C7E-8C7C-746707BFE60C}" destId="{D4E4E87D-153E-4C9B-A48B-1152E64A6B67}" srcOrd="6" destOrd="0" parTransId="{F2DF9157-391B-4506-8351-DA51EC933DC9}" sibTransId="{3CD63F6F-0721-46E8-9C24-F4AD0F4BA6C6}"/>
    <dgm:cxn modelId="{E21B4531-1837-446A-B32C-702657109BA9}" type="presOf" srcId="{8CC0D8D9-3E12-4C7E-8C7C-746707BFE60C}" destId="{F228CAFE-5EDE-4805-BFE4-FF82F50DEFA6}" srcOrd="0" destOrd="0" presId="urn:microsoft.com/office/officeart/2018/2/layout/IconVerticalSolidList"/>
    <dgm:cxn modelId="{B5FA7F31-7ACC-483D-BD4B-E97FFB71B669}" type="presOf" srcId="{B8B6F971-4981-4D68-A35D-A3542974126F}" destId="{843C2254-0098-457F-8181-F11E2A1AEDB9}" srcOrd="0" destOrd="0" presId="urn:microsoft.com/office/officeart/2018/2/layout/IconVerticalSolidList"/>
    <dgm:cxn modelId="{86C34C3F-3181-4D88-95EB-990917A8713D}" type="presOf" srcId="{F6712F74-5694-41A0-872D-8FCC9BD73DB9}" destId="{2FFBD264-CBFE-451F-9AB1-D4C1434D43AB}" srcOrd="0" destOrd="0" presId="urn:microsoft.com/office/officeart/2018/2/layout/IconVerticalSolidList"/>
    <dgm:cxn modelId="{D8A7E248-73B5-4720-ABAB-5CB1F2D046BA}" srcId="{8CC0D8D9-3E12-4C7E-8C7C-746707BFE60C}" destId="{D3303336-C515-4C6A-A512-8EBC1FD2F3B6}" srcOrd="1" destOrd="0" parTransId="{A91DC934-5C40-4DC1-8336-6AF536F81313}" sibTransId="{82D1A0E3-B6A6-40AD-B01B-1E5B11D8B444}"/>
    <dgm:cxn modelId="{97DB4469-EDBF-4AEC-B6EE-1E099E24649F}" type="presOf" srcId="{640AE19C-2ABE-4031-BF2D-79840F66AB88}" destId="{0063202D-CB6A-43B8-9C24-1D3DF82F48D6}" srcOrd="0" destOrd="0" presId="urn:microsoft.com/office/officeart/2018/2/layout/IconVerticalSolidList"/>
    <dgm:cxn modelId="{7812F74A-5837-44A1-88F6-6CADDD292FAA}" srcId="{8CC0D8D9-3E12-4C7E-8C7C-746707BFE60C}" destId="{B8B6F971-4981-4D68-A35D-A3542974126F}" srcOrd="5" destOrd="0" parTransId="{08BB1320-93F9-49A7-BD41-D9D8DE13ABEF}" sibTransId="{D142D022-2D2C-4C80-A72B-A9F9EF9D08CA}"/>
    <dgm:cxn modelId="{CBE9C988-964D-4556-95BF-2E5073E07B79}" srcId="{8CC0D8D9-3E12-4C7E-8C7C-746707BFE60C}" destId="{640AE19C-2ABE-4031-BF2D-79840F66AB88}" srcOrd="3" destOrd="0" parTransId="{808B1C1A-34AC-41F5-A7F0-C3E87C690B31}" sibTransId="{B2CF29E2-2449-4E91-A5F9-3589FCC716AB}"/>
    <dgm:cxn modelId="{92489B8D-D53E-46B4-9D1D-43074F013442}" type="presOf" srcId="{3D052CB0-56EB-4CED-A22D-424E9CD6848C}" destId="{1692A229-11EA-4825-B3A8-75FAC9B08D9F}" srcOrd="0" destOrd="0" presId="urn:microsoft.com/office/officeart/2018/2/layout/IconVerticalSolidList"/>
    <dgm:cxn modelId="{5901E5A5-4414-4CF6-9CF9-085C38CBBB17}" type="presOf" srcId="{D3303336-C515-4C6A-A512-8EBC1FD2F3B6}" destId="{1E7EF7A2-60CE-4784-8E94-CF91AA8B1EEB}" srcOrd="0" destOrd="0" presId="urn:microsoft.com/office/officeart/2018/2/layout/IconVerticalSolidList"/>
    <dgm:cxn modelId="{60E5E9CB-5022-463A-B0CE-E8562914640F}" srcId="{8CC0D8D9-3E12-4C7E-8C7C-746707BFE60C}" destId="{3D052CB0-56EB-4CED-A22D-424E9CD6848C}" srcOrd="2" destOrd="0" parTransId="{B2FB6F60-83DC-4F7F-9F47-CCF34E78D7CB}" sibTransId="{C75637EC-DD25-458C-9B52-9334007B710C}"/>
    <dgm:cxn modelId="{6491CED9-88C1-41E7-9522-55A6A4BDB933}" srcId="{8CC0D8D9-3E12-4C7E-8C7C-746707BFE60C}" destId="{F6712F74-5694-41A0-872D-8FCC9BD73DB9}" srcOrd="4" destOrd="0" parTransId="{8EEF4DE6-C184-47C5-83EA-FBB1459BF12B}" sibTransId="{6FFA74A6-8824-4740-8405-2D2CEB549C37}"/>
    <dgm:cxn modelId="{1971C0DA-7FE4-4078-864E-008454FCB275}" type="presOf" srcId="{AFB9B5EB-E7FE-43C1-834A-3E4D6EFF2ED2}" destId="{CFC4C667-438F-4356-81FE-AAA2C4E2762A}" srcOrd="0" destOrd="0" presId="urn:microsoft.com/office/officeart/2018/2/layout/IconVerticalSolidList"/>
    <dgm:cxn modelId="{11D32DF4-4D22-4EAE-850F-1860F1AAD7C0}" type="presOf" srcId="{D4E4E87D-153E-4C9B-A48B-1152E64A6B67}" destId="{F9822DDE-4A9E-4268-8071-3E7BE6EF206F}" srcOrd="0" destOrd="0" presId="urn:microsoft.com/office/officeart/2018/2/layout/IconVerticalSolidList"/>
    <dgm:cxn modelId="{4CA57C12-2D52-41AB-B740-821F9D647F05}" type="presParOf" srcId="{F228CAFE-5EDE-4805-BFE4-FF82F50DEFA6}" destId="{28BEE2CD-A46E-458F-84FE-1BACA8F7A362}" srcOrd="0" destOrd="0" presId="urn:microsoft.com/office/officeart/2018/2/layout/IconVerticalSolidList"/>
    <dgm:cxn modelId="{3E3AA7B0-EC8E-4167-A61C-7FA44ED2A986}" type="presParOf" srcId="{28BEE2CD-A46E-458F-84FE-1BACA8F7A362}" destId="{A1D138B6-9C37-4450-AFC5-DB14C907C829}" srcOrd="0" destOrd="0" presId="urn:microsoft.com/office/officeart/2018/2/layout/IconVerticalSolidList"/>
    <dgm:cxn modelId="{CA2B6565-C1E6-416E-83E3-DA612BF3CF16}" type="presParOf" srcId="{28BEE2CD-A46E-458F-84FE-1BACA8F7A362}" destId="{954F9195-57D2-4FC7-BC6A-F0152FDA7E4D}" srcOrd="1" destOrd="0" presId="urn:microsoft.com/office/officeart/2018/2/layout/IconVerticalSolidList"/>
    <dgm:cxn modelId="{A7B96751-8E61-473D-BD1E-85AECDB0C8D2}" type="presParOf" srcId="{28BEE2CD-A46E-458F-84FE-1BACA8F7A362}" destId="{2CF6E09A-13BD-459F-807A-2C464BBC7658}" srcOrd="2" destOrd="0" presId="urn:microsoft.com/office/officeart/2018/2/layout/IconVerticalSolidList"/>
    <dgm:cxn modelId="{C1240AEF-26B6-463A-95F9-FB396D7793B5}" type="presParOf" srcId="{28BEE2CD-A46E-458F-84FE-1BACA8F7A362}" destId="{CFC4C667-438F-4356-81FE-AAA2C4E2762A}" srcOrd="3" destOrd="0" presId="urn:microsoft.com/office/officeart/2018/2/layout/IconVerticalSolidList"/>
    <dgm:cxn modelId="{2CEAA2F7-BFE9-447B-8E0E-389FB1DC5580}" type="presParOf" srcId="{F228CAFE-5EDE-4805-BFE4-FF82F50DEFA6}" destId="{F2A23AB2-5786-4054-89B2-B91184998DAD}" srcOrd="1" destOrd="0" presId="urn:microsoft.com/office/officeart/2018/2/layout/IconVerticalSolidList"/>
    <dgm:cxn modelId="{AD13E5E5-657E-4044-8857-5E47BE09F54B}" type="presParOf" srcId="{F228CAFE-5EDE-4805-BFE4-FF82F50DEFA6}" destId="{EBB09A01-4284-4D3D-AF8F-30920E04717D}" srcOrd="2" destOrd="0" presId="urn:microsoft.com/office/officeart/2018/2/layout/IconVerticalSolidList"/>
    <dgm:cxn modelId="{631EA644-F738-45EB-89E5-752DDE2BB13E}" type="presParOf" srcId="{EBB09A01-4284-4D3D-AF8F-30920E04717D}" destId="{CC29F403-9DEE-412E-AFBB-A1912A6BF523}" srcOrd="0" destOrd="0" presId="urn:microsoft.com/office/officeart/2018/2/layout/IconVerticalSolidList"/>
    <dgm:cxn modelId="{D1B2A421-EF81-4B37-830A-BE72C662214D}" type="presParOf" srcId="{EBB09A01-4284-4D3D-AF8F-30920E04717D}" destId="{309C7D11-5D1B-4561-AE3C-66F12702C7BF}" srcOrd="1" destOrd="0" presId="urn:microsoft.com/office/officeart/2018/2/layout/IconVerticalSolidList"/>
    <dgm:cxn modelId="{5FC43EF0-BD07-4CBD-8E3B-9A7ADF834D73}" type="presParOf" srcId="{EBB09A01-4284-4D3D-AF8F-30920E04717D}" destId="{D0982CB8-FF29-4728-98B4-AFF09836FFA4}" srcOrd="2" destOrd="0" presId="urn:microsoft.com/office/officeart/2018/2/layout/IconVerticalSolidList"/>
    <dgm:cxn modelId="{170545F4-B52F-439E-94C2-52F74B1ADE23}" type="presParOf" srcId="{EBB09A01-4284-4D3D-AF8F-30920E04717D}" destId="{1E7EF7A2-60CE-4784-8E94-CF91AA8B1EEB}" srcOrd="3" destOrd="0" presId="urn:microsoft.com/office/officeart/2018/2/layout/IconVerticalSolidList"/>
    <dgm:cxn modelId="{6C1CA1ED-52B5-459E-9493-78BA74D2631D}" type="presParOf" srcId="{F228CAFE-5EDE-4805-BFE4-FF82F50DEFA6}" destId="{2462E4BF-8FB9-47BC-B015-A4FCC9A101DF}" srcOrd="3" destOrd="0" presId="urn:microsoft.com/office/officeart/2018/2/layout/IconVerticalSolidList"/>
    <dgm:cxn modelId="{86784F1C-0736-4CD1-9889-FBF01515EDD8}" type="presParOf" srcId="{F228CAFE-5EDE-4805-BFE4-FF82F50DEFA6}" destId="{ED345E69-B597-439A-82AC-82DE7F6E2C41}" srcOrd="4" destOrd="0" presId="urn:microsoft.com/office/officeart/2018/2/layout/IconVerticalSolidList"/>
    <dgm:cxn modelId="{9C0CE06F-D2A9-4E47-A018-77C93CCD79DD}" type="presParOf" srcId="{ED345E69-B597-439A-82AC-82DE7F6E2C41}" destId="{AE3E5AE2-308B-42AC-825E-80135C888F9C}" srcOrd="0" destOrd="0" presId="urn:microsoft.com/office/officeart/2018/2/layout/IconVerticalSolidList"/>
    <dgm:cxn modelId="{C94A7B37-7B2E-45ED-9B91-8C408B749947}" type="presParOf" srcId="{ED345E69-B597-439A-82AC-82DE7F6E2C41}" destId="{32CD255E-C4F6-4DAB-B3A6-A7FFC801967A}" srcOrd="1" destOrd="0" presId="urn:microsoft.com/office/officeart/2018/2/layout/IconVerticalSolidList"/>
    <dgm:cxn modelId="{DB800B37-8C45-4E91-923E-5EC6F59313D4}" type="presParOf" srcId="{ED345E69-B597-439A-82AC-82DE7F6E2C41}" destId="{98D2F780-97DE-4BBB-8BB0-B3EB2973DEF7}" srcOrd="2" destOrd="0" presId="urn:microsoft.com/office/officeart/2018/2/layout/IconVerticalSolidList"/>
    <dgm:cxn modelId="{EB7BE10B-D8C0-44AA-A78D-C4ADC594DB2B}" type="presParOf" srcId="{ED345E69-B597-439A-82AC-82DE7F6E2C41}" destId="{1692A229-11EA-4825-B3A8-75FAC9B08D9F}" srcOrd="3" destOrd="0" presId="urn:microsoft.com/office/officeart/2018/2/layout/IconVerticalSolidList"/>
    <dgm:cxn modelId="{AA0A72D7-8CAD-4F03-939A-72B422077E49}" type="presParOf" srcId="{F228CAFE-5EDE-4805-BFE4-FF82F50DEFA6}" destId="{4E61DEBA-24F7-4EF9-BB89-2E6D1C4345AB}" srcOrd="5" destOrd="0" presId="urn:microsoft.com/office/officeart/2018/2/layout/IconVerticalSolidList"/>
    <dgm:cxn modelId="{BDB7CB4B-72D2-4A3F-A374-3B717BD48947}" type="presParOf" srcId="{F228CAFE-5EDE-4805-BFE4-FF82F50DEFA6}" destId="{7D447315-E1A9-4452-A402-146871DFCB69}" srcOrd="6" destOrd="0" presId="urn:microsoft.com/office/officeart/2018/2/layout/IconVerticalSolidList"/>
    <dgm:cxn modelId="{99B5E99A-2789-4F6C-9811-626A1EE43F66}" type="presParOf" srcId="{7D447315-E1A9-4452-A402-146871DFCB69}" destId="{183312B9-DDCB-44DF-B92C-D2AAB9DC53BD}" srcOrd="0" destOrd="0" presId="urn:microsoft.com/office/officeart/2018/2/layout/IconVerticalSolidList"/>
    <dgm:cxn modelId="{C7A541D5-70B7-4CAC-A748-3BC397A80FFB}" type="presParOf" srcId="{7D447315-E1A9-4452-A402-146871DFCB69}" destId="{B8F5A194-EB1D-4635-BB91-5410675D406D}" srcOrd="1" destOrd="0" presId="urn:microsoft.com/office/officeart/2018/2/layout/IconVerticalSolidList"/>
    <dgm:cxn modelId="{D3D7915C-96E6-4254-AF95-CDE631BEE6C1}" type="presParOf" srcId="{7D447315-E1A9-4452-A402-146871DFCB69}" destId="{4A64A99C-994B-4F5F-9A08-A98F207BEFC4}" srcOrd="2" destOrd="0" presId="urn:microsoft.com/office/officeart/2018/2/layout/IconVerticalSolidList"/>
    <dgm:cxn modelId="{F3E3A4BB-AFAA-4948-8B53-32D7C59E0C68}" type="presParOf" srcId="{7D447315-E1A9-4452-A402-146871DFCB69}" destId="{0063202D-CB6A-43B8-9C24-1D3DF82F48D6}" srcOrd="3" destOrd="0" presId="urn:microsoft.com/office/officeart/2018/2/layout/IconVerticalSolidList"/>
    <dgm:cxn modelId="{9DFFF3E1-7B8E-46CF-9C5F-C256585DAEF4}" type="presParOf" srcId="{F228CAFE-5EDE-4805-BFE4-FF82F50DEFA6}" destId="{AD015C5B-D0D9-406C-AA69-4B48A1A944C6}" srcOrd="7" destOrd="0" presId="urn:microsoft.com/office/officeart/2018/2/layout/IconVerticalSolidList"/>
    <dgm:cxn modelId="{25C8B687-01BD-49FA-BD2A-052A4E7B6267}" type="presParOf" srcId="{F228CAFE-5EDE-4805-BFE4-FF82F50DEFA6}" destId="{B6B6078C-FBA3-49C4-87A5-443285E947B9}" srcOrd="8" destOrd="0" presId="urn:microsoft.com/office/officeart/2018/2/layout/IconVerticalSolidList"/>
    <dgm:cxn modelId="{B3D7A207-630F-45D8-902C-F73784248133}" type="presParOf" srcId="{B6B6078C-FBA3-49C4-87A5-443285E947B9}" destId="{02686277-D8AE-4BE1-9D3A-36BA4FB45D8B}" srcOrd="0" destOrd="0" presId="urn:microsoft.com/office/officeart/2018/2/layout/IconVerticalSolidList"/>
    <dgm:cxn modelId="{A320335C-2063-4D93-86DE-A814DC138DDA}" type="presParOf" srcId="{B6B6078C-FBA3-49C4-87A5-443285E947B9}" destId="{C62E3F65-D540-47F1-82B5-BCD62C9E7160}" srcOrd="1" destOrd="0" presId="urn:microsoft.com/office/officeart/2018/2/layout/IconVerticalSolidList"/>
    <dgm:cxn modelId="{C6DA27F2-31B9-4BC4-8F80-FFEF0752D2ED}" type="presParOf" srcId="{B6B6078C-FBA3-49C4-87A5-443285E947B9}" destId="{53F5D604-C1CD-489C-A844-5EEBAAA3E281}" srcOrd="2" destOrd="0" presId="urn:microsoft.com/office/officeart/2018/2/layout/IconVerticalSolidList"/>
    <dgm:cxn modelId="{DAE02352-C1D0-4A7D-BC3D-64BB8DA11EBC}" type="presParOf" srcId="{B6B6078C-FBA3-49C4-87A5-443285E947B9}" destId="{2FFBD264-CBFE-451F-9AB1-D4C1434D43AB}" srcOrd="3" destOrd="0" presId="urn:microsoft.com/office/officeart/2018/2/layout/IconVerticalSolidList"/>
    <dgm:cxn modelId="{D489E4D5-4EA4-4A48-A005-B29D2873FADA}" type="presParOf" srcId="{F228CAFE-5EDE-4805-BFE4-FF82F50DEFA6}" destId="{4B43997A-95DA-4A34-B695-10C548256F72}" srcOrd="9" destOrd="0" presId="urn:microsoft.com/office/officeart/2018/2/layout/IconVerticalSolidList"/>
    <dgm:cxn modelId="{80E199CD-D824-490A-A2BE-82F56BE369A7}" type="presParOf" srcId="{F228CAFE-5EDE-4805-BFE4-FF82F50DEFA6}" destId="{6A39A7D9-0187-4EC4-A631-EEA2E09A6004}" srcOrd="10" destOrd="0" presId="urn:microsoft.com/office/officeart/2018/2/layout/IconVerticalSolidList"/>
    <dgm:cxn modelId="{61954A86-E406-4F1B-AD2A-186A2D863830}" type="presParOf" srcId="{6A39A7D9-0187-4EC4-A631-EEA2E09A6004}" destId="{CCA020EF-2DBB-4A8B-8031-9CC03B09AB4F}" srcOrd="0" destOrd="0" presId="urn:microsoft.com/office/officeart/2018/2/layout/IconVerticalSolidList"/>
    <dgm:cxn modelId="{8AB1E348-5FEE-4350-9101-9794A40BE970}" type="presParOf" srcId="{6A39A7D9-0187-4EC4-A631-EEA2E09A6004}" destId="{5CAB9FCF-97FC-4A6E-96A8-E7BD59239A2B}" srcOrd="1" destOrd="0" presId="urn:microsoft.com/office/officeart/2018/2/layout/IconVerticalSolidList"/>
    <dgm:cxn modelId="{41E2D73F-A467-4918-B394-39599FFF21B5}" type="presParOf" srcId="{6A39A7D9-0187-4EC4-A631-EEA2E09A6004}" destId="{EABFD449-EC31-4931-852B-A2D1AE32C009}" srcOrd="2" destOrd="0" presId="urn:microsoft.com/office/officeart/2018/2/layout/IconVerticalSolidList"/>
    <dgm:cxn modelId="{8C6AAAB0-0687-4B82-B2E6-29FD5C1F227A}" type="presParOf" srcId="{6A39A7D9-0187-4EC4-A631-EEA2E09A6004}" destId="{843C2254-0098-457F-8181-F11E2A1AEDB9}" srcOrd="3" destOrd="0" presId="urn:microsoft.com/office/officeart/2018/2/layout/IconVerticalSolidList"/>
    <dgm:cxn modelId="{937DB46C-4B4C-4110-8B78-32DBE480C158}" type="presParOf" srcId="{F228CAFE-5EDE-4805-BFE4-FF82F50DEFA6}" destId="{4E4C2754-2BBE-4672-8F5D-70FA01B7A1AB}" srcOrd="11" destOrd="0" presId="urn:microsoft.com/office/officeart/2018/2/layout/IconVerticalSolidList"/>
    <dgm:cxn modelId="{34996BA7-F116-43D5-B1AF-8011FD9BD47A}" type="presParOf" srcId="{F228CAFE-5EDE-4805-BFE4-FF82F50DEFA6}" destId="{0A497852-907D-459C-880E-FCC973392C00}" srcOrd="12" destOrd="0" presId="urn:microsoft.com/office/officeart/2018/2/layout/IconVerticalSolidList"/>
    <dgm:cxn modelId="{541826C3-2869-4A70-9018-A59D2D2FA8BA}" type="presParOf" srcId="{0A497852-907D-459C-880E-FCC973392C00}" destId="{13BCC818-56A3-4C74-9CEB-AC80948FD64F}" srcOrd="0" destOrd="0" presId="urn:microsoft.com/office/officeart/2018/2/layout/IconVerticalSolidList"/>
    <dgm:cxn modelId="{FF7141B0-719A-4E3F-9C42-D9367FC6BE2F}" type="presParOf" srcId="{0A497852-907D-459C-880E-FCC973392C00}" destId="{734F9A5E-4D04-4CF2-9B3A-8FCCA235C7C1}" srcOrd="1" destOrd="0" presId="urn:microsoft.com/office/officeart/2018/2/layout/IconVerticalSolidList"/>
    <dgm:cxn modelId="{33D9DC96-5DA1-4922-8D86-E78F7F7B596D}" type="presParOf" srcId="{0A497852-907D-459C-880E-FCC973392C00}" destId="{39D36D87-E586-4D71-A74C-FA96E6BED1A5}" srcOrd="2" destOrd="0" presId="urn:microsoft.com/office/officeart/2018/2/layout/IconVerticalSolidList"/>
    <dgm:cxn modelId="{FA07942D-63EC-459B-8B5E-3E69E8FDAE81}" type="presParOf" srcId="{0A497852-907D-459C-880E-FCC973392C00}" destId="{F9822DDE-4A9E-4268-8071-3E7BE6EF20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B03D8-1ACD-4674-81FE-BABEF43F3D1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2CECD-0EBB-4D4B-AFE4-9713378340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DENEY BİLİMLERİ İLE METAFİZİĞİ BİRBİRİNDEN AYIRAN NEDİR ?</a:t>
          </a:r>
          <a:endParaRPr lang="en-US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3BC4E-4536-45A4-A4E0-A98965DEBDDE}" type="parTrans" cxnId="{9836DE54-B663-4F6D-B750-3E537EFD1BF7}">
      <dgm:prSet/>
      <dgm:spPr/>
      <dgm:t>
        <a:bodyPr/>
        <a:lstStyle/>
        <a:p>
          <a:endParaRPr lang="en-US"/>
        </a:p>
      </dgm:t>
    </dgm:pt>
    <dgm:pt modelId="{6A35A972-5E24-4758-B567-B45CCD42C16E}" type="sibTrans" cxnId="{9836DE54-B663-4F6D-B750-3E537EFD1BF7}">
      <dgm:prSet/>
      <dgm:spPr/>
      <dgm:t>
        <a:bodyPr/>
        <a:lstStyle/>
        <a:p>
          <a:endParaRPr lang="en-US"/>
        </a:p>
      </dgm:t>
    </dgm:pt>
    <dgm:pt modelId="{F1026FEF-BC0E-469D-BF7B-49CF2DC7A80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dirty="0"/>
            <a:t>Çürütülemez bir önerme  deneysel bilimlerin konusu olamaz fakat bu onu anlamsız kılmaz</a:t>
          </a:r>
          <a:endParaRPr lang="en-US" b="0" dirty="0"/>
        </a:p>
      </dgm:t>
    </dgm:pt>
    <dgm:pt modelId="{0EA51C18-F9BB-473B-B861-078A4FA25BF6}" type="parTrans" cxnId="{6A55C64A-3E3F-4AAA-942B-403AE7493F5A}">
      <dgm:prSet/>
      <dgm:spPr/>
      <dgm:t>
        <a:bodyPr/>
        <a:lstStyle/>
        <a:p>
          <a:endParaRPr lang="en-US"/>
        </a:p>
      </dgm:t>
    </dgm:pt>
    <dgm:pt modelId="{AFE6DAFC-13A9-40A7-BFDB-086AD5B83599}" type="sibTrans" cxnId="{6A55C64A-3E3F-4AAA-942B-403AE7493F5A}">
      <dgm:prSet/>
      <dgm:spPr/>
      <dgm:t>
        <a:bodyPr/>
        <a:lstStyle/>
        <a:p>
          <a:endParaRPr lang="en-US"/>
        </a:p>
      </dgm:t>
    </dgm:pt>
    <dgm:pt modelId="{9DF2F568-546A-4041-9A23-4D09DB22672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Bilimsel Kuramların çoğu bilim öncesi öykülerden doğmuştur</a:t>
          </a:r>
          <a:endParaRPr lang="en-US"/>
        </a:p>
      </dgm:t>
    </dgm:pt>
    <dgm:pt modelId="{0B8708AD-BF63-42D6-AE57-9EF1401B86D3}" type="parTrans" cxnId="{4810BB01-0CA1-4865-90F7-E8715E3E8CEA}">
      <dgm:prSet/>
      <dgm:spPr/>
      <dgm:t>
        <a:bodyPr/>
        <a:lstStyle/>
        <a:p>
          <a:endParaRPr lang="en-US"/>
        </a:p>
      </dgm:t>
    </dgm:pt>
    <dgm:pt modelId="{89FAC59C-A54A-4C7D-A07E-3BED61B02D5C}" type="sibTrans" cxnId="{4810BB01-0CA1-4865-90F7-E8715E3E8CEA}">
      <dgm:prSet/>
      <dgm:spPr/>
      <dgm:t>
        <a:bodyPr/>
        <a:lstStyle/>
        <a:p>
          <a:endParaRPr lang="en-US"/>
        </a:p>
      </dgm:t>
    </dgm:pt>
    <dgm:pt modelId="{12078CEA-863C-4496-8160-677575EC1DE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Sınır doğrunabilirlik ise teolojide bir bilimdir</a:t>
          </a:r>
          <a:r>
            <a:rPr lang="tr-TR"/>
            <a:t>, Dünyada bunu doğrulayacak binlerce veri sunulabilir</a:t>
          </a:r>
          <a:endParaRPr lang="en-US"/>
        </a:p>
      </dgm:t>
    </dgm:pt>
    <dgm:pt modelId="{7A6F360C-B337-4204-81A0-A5C9EDE702CF}" type="parTrans" cxnId="{243A610D-2708-409A-9782-B7F159A736D2}">
      <dgm:prSet/>
      <dgm:spPr/>
      <dgm:t>
        <a:bodyPr/>
        <a:lstStyle/>
        <a:p>
          <a:endParaRPr lang="en-US"/>
        </a:p>
      </dgm:t>
    </dgm:pt>
    <dgm:pt modelId="{BA990FE0-89EF-4720-BDFF-8A6297E55FD9}" type="sibTrans" cxnId="{243A610D-2708-409A-9782-B7F159A736D2}">
      <dgm:prSet/>
      <dgm:spPr/>
      <dgm:t>
        <a:bodyPr/>
        <a:lstStyle/>
        <a:p>
          <a:endParaRPr lang="en-US"/>
        </a:p>
      </dgm:t>
    </dgm:pt>
    <dgm:pt modelId="{C9693392-ADFE-40F0-8AEB-B74A74B4FA5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u="sng"/>
            <a:t>Bilimsel bilgi tahmin bilgisidir. Kesinlik yoktur</a:t>
          </a:r>
          <a:r>
            <a:rPr lang="tr-TR"/>
            <a:t>.</a:t>
          </a:r>
          <a:endParaRPr lang="en-US"/>
        </a:p>
      </dgm:t>
    </dgm:pt>
    <dgm:pt modelId="{BDA06251-7780-41BA-B0D6-18CE8A0A468A}" type="parTrans" cxnId="{E7637F75-1CDA-4507-A95E-1E3A304579D9}">
      <dgm:prSet/>
      <dgm:spPr/>
      <dgm:t>
        <a:bodyPr/>
        <a:lstStyle/>
        <a:p>
          <a:endParaRPr lang="en-US"/>
        </a:p>
      </dgm:t>
    </dgm:pt>
    <dgm:pt modelId="{08EB885C-D9AB-4D52-8019-AA4492750388}" type="sibTrans" cxnId="{E7637F75-1CDA-4507-A95E-1E3A304579D9}">
      <dgm:prSet/>
      <dgm:spPr/>
      <dgm:t>
        <a:bodyPr/>
        <a:lstStyle/>
        <a:p>
          <a:endParaRPr lang="en-US"/>
        </a:p>
      </dgm:t>
    </dgm:pt>
    <dgm:pt modelId="{4E19F815-F713-401C-890C-92985A21B93C}" type="pres">
      <dgm:prSet presAssocID="{045B03D8-1ACD-4674-81FE-BABEF43F3D19}" presName="root" presStyleCnt="0">
        <dgm:presLayoutVars>
          <dgm:dir/>
          <dgm:resizeHandles val="exact"/>
        </dgm:presLayoutVars>
      </dgm:prSet>
      <dgm:spPr/>
    </dgm:pt>
    <dgm:pt modelId="{D4E31D71-5A06-4A36-B739-BC06C29EEE64}" type="pres">
      <dgm:prSet presAssocID="{1F82CECD-0EBB-4D4B-AFE4-9713378340DC}" presName="compNode" presStyleCnt="0"/>
      <dgm:spPr/>
    </dgm:pt>
    <dgm:pt modelId="{60E728E0-B44C-4200-9615-BF1ABB26B557}" type="pres">
      <dgm:prSet presAssocID="{1F82CECD-0EBB-4D4B-AFE4-9713378340DC}" presName="bgRect" presStyleLbl="bgShp" presStyleIdx="0" presStyleCnt="5"/>
      <dgm:spPr/>
    </dgm:pt>
    <dgm:pt modelId="{82AA813C-6A04-4DD8-96CC-ADA12352423F}" type="pres">
      <dgm:prSet presAssocID="{1F82CECD-0EBB-4D4B-AFE4-9713378340DC}" presName="iconRect" presStyleLbl="node1" presStyleIdx="0" presStyleCnt="5"/>
      <dgm:spPr/>
    </dgm:pt>
    <dgm:pt modelId="{B921268C-FC79-4D93-A935-BFB5CD6F0D04}" type="pres">
      <dgm:prSet presAssocID="{1F82CECD-0EBB-4D4B-AFE4-9713378340DC}" presName="spaceRect" presStyleCnt="0"/>
      <dgm:spPr/>
    </dgm:pt>
    <dgm:pt modelId="{BAF2928E-D654-41B7-93EB-DE630BD72797}" type="pres">
      <dgm:prSet presAssocID="{1F82CECD-0EBB-4D4B-AFE4-9713378340DC}" presName="parTx" presStyleLbl="revTx" presStyleIdx="0" presStyleCnt="5">
        <dgm:presLayoutVars>
          <dgm:chMax val="0"/>
          <dgm:chPref val="0"/>
        </dgm:presLayoutVars>
      </dgm:prSet>
      <dgm:spPr/>
    </dgm:pt>
    <dgm:pt modelId="{B3AE673D-52D4-4631-A1C3-7381F1152CC2}" type="pres">
      <dgm:prSet presAssocID="{6A35A972-5E24-4758-B567-B45CCD42C16E}" presName="sibTrans" presStyleCnt="0"/>
      <dgm:spPr/>
    </dgm:pt>
    <dgm:pt modelId="{463E85E4-5E77-41DD-A758-1A2C931CC8D1}" type="pres">
      <dgm:prSet presAssocID="{F1026FEF-BC0E-469D-BF7B-49CF2DC7A809}" presName="compNode" presStyleCnt="0"/>
      <dgm:spPr/>
    </dgm:pt>
    <dgm:pt modelId="{7338DD0F-CECC-4FB0-81C9-27C71381A726}" type="pres">
      <dgm:prSet presAssocID="{F1026FEF-BC0E-469D-BF7B-49CF2DC7A809}" presName="bgRect" presStyleLbl="bgShp" presStyleIdx="1" presStyleCnt="5"/>
      <dgm:spPr/>
    </dgm:pt>
    <dgm:pt modelId="{AC03D4E4-8EB9-47A4-BEA4-B2A4D38AE90D}" type="pres">
      <dgm:prSet presAssocID="{F1026FEF-BC0E-469D-BF7B-49CF2DC7A809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B2A7842-685A-4488-BB7E-10A098841F70}" type="pres">
      <dgm:prSet presAssocID="{F1026FEF-BC0E-469D-BF7B-49CF2DC7A809}" presName="spaceRect" presStyleCnt="0"/>
      <dgm:spPr/>
    </dgm:pt>
    <dgm:pt modelId="{996D6845-3B7A-4A0C-B770-CCDEE97C5BB7}" type="pres">
      <dgm:prSet presAssocID="{F1026FEF-BC0E-469D-BF7B-49CF2DC7A809}" presName="parTx" presStyleLbl="revTx" presStyleIdx="1" presStyleCnt="5" custLinFactNeighborX="237" custLinFactNeighborY="12130">
        <dgm:presLayoutVars>
          <dgm:chMax val="0"/>
          <dgm:chPref val="0"/>
        </dgm:presLayoutVars>
      </dgm:prSet>
      <dgm:spPr/>
    </dgm:pt>
    <dgm:pt modelId="{6C09DFE7-0E0A-43C7-BD0C-BF54258D34C0}" type="pres">
      <dgm:prSet presAssocID="{AFE6DAFC-13A9-40A7-BFDB-086AD5B83599}" presName="sibTrans" presStyleCnt="0"/>
      <dgm:spPr/>
    </dgm:pt>
    <dgm:pt modelId="{689BA5BB-0F1B-4F00-B3FB-A2B77C5F7AC3}" type="pres">
      <dgm:prSet presAssocID="{9DF2F568-546A-4041-9A23-4D09DB226727}" presName="compNode" presStyleCnt="0"/>
      <dgm:spPr/>
    </dgm:pt>
    <dgm:pt modelId="{EF022DAF-1498-4CD7-82EA-16AFE8B50527}" type="pres">
      <dgm:prSet presAssocID="{9DF2F568-546A-4041-9A23-4D09DB226727}" presName="bgRect" presStyleLbl="bgShp" presStyleIdx="2" presStyleCnt="5"/>
      <dgm:spPr/>
    </dgm:pt>
    <dgm:pt modelId="{F9912B20-A975-44E2-98B4-E2B4257BDE67}" type="pres">
      <dgm:prSet presAssocID="{9DF2F568-546A-4041-9A23-4D09DB226727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 Kap"/>
        </a:ext>
      </dgm:extLst>
    </dgm:pt>
    <dgm:pt modelId="{F15CC9FE-9311-4004-BB7D-C3FCB62B1337}" type="pres">
      <dgm:prSet presAssocID="{9DF2F568-546A-4041-9A23-4D09DB226727}" presName="spaceRect" presStyleCnt="0"/>
      <dgm:spPr/>
    </dgm:pt>
    <dgm:pt modelId="{EA95CEC2-8505-4DB8-BD58-071D47A55EFC}" type="pres">
      <dgm:prSet presAssocID="{9DF2F568-546A-4041-9A23-4D09DB226727}" presName="parTx" presStyleLbl="revTx" presStyleIdx="2" presStyleCnt="5">
        <dgm:presLayoutVars>
          <dgm:chMax val="0"/>
          <dgm:chPref val="0"/>
        </dgm:presLayoutVars>
      </dgm:prSet>
      <dgm:spPr/>
    </dgm:pt>
    <dgm:pt modelId="{1A26FDA3-324D-4D6A-BF8F-9EAA403141B2}" type="pres">
      <dgm:prSet presAssocID="{89FAC59C-A54A-4C7D-A07E-3BED61B02D5C}" presName="sibTrans" presStyleCnt="0"/>
      <dgm:spPr/>
    </dgm:pt>
    <dgm:pt modelId="{FBDD2D3A-86C0-4A2F-BD64-87476B3ACACB}" type="pres">
      <dgm:prSet presAssocID="{12078CEA-863C-4496-8160-677575EC1DE2}" presName="compNode" presStyleCnt="0"/>
      <dgm:spPr/>
    </dgm:pt>
    <dgm:pt modelId="{8E1216A6-4A86-409C-B8BF-4FECC87CAC39}" type="pres">
      <dgm:prSet presAssocID="{12078CEA-863C-4496-8160-677575EC1DE2}" presName="bgRect" presStyleLbl="bgShp" presStyleIdx="3" presStyleCnt="5"/>
      <dgm:spPr/>
    </dgm:pt>
    <dgm:pt modelId="{906A58F4-44AB-4A83-B47C-04FED86BD761}" type="pres">
      <dgm:prSet presAssocID="{12078CEA-863C-4496-8160-677575EC1DE2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ğlı değil"/>
        </a:ext>
      </dgm:extLst>
    </dgm:pt>
    <dgm:pt modelId="{12394569-FBD8-4FFD-8908-9A56E14ADD6A}" type="pres">
      <dgm:prSet presAssocID="{12078CEA-863C-4496-8160-677575EC1DE2}" presName="spaceRect" presStyleCnt="0"/>
      <dgm:spPr/>
    </dgm:pt>
    <dgm:pt modelId="{B6AEF7C7-A259-4620-8E5B-604D5B5C7596}" type="pres">
      <dgm:prSet presAssocID="{12078CEA-863C-4496-8160-677575EC1DE2}" presName="parTx" presStyleLbl="revTx" presStyleIdx="3" presStyleCnt="5">
        <dgm:presLayoutVars>
          <dgm:chMax val="0"/>
          <dgm:chPref val="0"/>
        </dgm:presLayoutVars>
      </dgm:prSet>
      <dgm:spPr/>
    </dgm:pt>
    <dgm:pt modelId="{C28E88AE-C229-4197-8B88-873B7559C76F}" type="pres">
      <dgm:prSet presAssocID="{BA990FE0-89EF-4720-BDFF-8A6297E55FD9}" presName="sibTrans" presStyleCnt="0"/>
      <dgm:spPr/>
    </dgm:pt>
    <dgm:pt modelId="{C0E6D0F5-1256-49DE-87E2-47771463617F}" type="pres">
      <dgm:prSet presAssocID="{C9693392-ADFE-40F0-8AEB-B74A74B4FA5E}" presName="compNode" presStyleCnt="0"/>
      <dgm:spPr/>
    </dgm:pt>
    <dgm:pt modelId="{4C946FC6-88DB-49B2-BBD8-E06540A74EEC}" type="pres">
      <dgm:prSet presAssocID="{C9693392-ADFE-40F0-8AEB-B74A74B4FA5E}" presName="bgRect" presStyleLbl="bgShp" presStyleIdx="4" presStyleCnt="5"/>
      <dgm:spPr/>
    </dgm:pt>
    <dgm:pt modelId="{D2E23C01-2248-405A-92F2-5462F468839A}" type="pres">
      <dgm:prSet presAssocID="{C9693392-ADFE-40F0-8AEB-B74A74B4FA5E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29981F-ECBF-43A8-BDFD-2F2038E4CCCF}" type="pres">
      <dgm:prSet presAssocID="{C9693392-ADFE-40F0-8AEB-B74A74B4FA5E}" presName="spaceRect" presStyleCnt="0"/>
      <dgm:spPr/>
    </dgm:pt>
    <dgm:pt modelId="{EFD851C1-48CB-4BEE-B277-4171A272F4F7}" type="pres">
      <dgm:prSet presAssocID="{C9693392-ADFE-40F0-8AEB-B74A74B4FA5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810BB01-0CA1-4865-90F7-E8715E3E8CEA}" srcId="{045B03D8-1ACD-4674-81FE-BABEF43F3D19}" destId="{9DF2F568-546A-4041-9A23-4D09DB226727}" srcOrd="2" destOrd="0" parTransId="{0B8708AD-BF63-42D6-AE57-9EF1401B86D3}" sibTransId="{89FAC59C-A54A-4C7D-A07E-3BED61B02D5C}"/>
    <dgm:cxn modelId="{243A610D-2708-409A-9782-B7F159A736D2}" srcId="{045B03D8-1ACD-4674-81FE-BABEF43F3D19}" destId="{12078CEA-863C-4496-8160-677575EC1DE2}" srcOrd="3" destOrd="0" parTransId="{7A6F360C-B337-4204-81A0-A5C9EDE702CF}" sibTransId="{BA990FE0-89EF-4720-BDFF-8A6297E55FD9}"/>
    <dgm:cxn modelId="{C48A6E0F-262E-4AFF-8A4E-DDE0D80A109E}" type="presOf" srcId="{F1026FEF-BC0E-469D-BF7B-49CF2DC7A809}" destId="{996D6845-3B7A-4A0C-B770-CCDEE97C5BB7}" srcOrd="0" destOrd="0" presId="urn:microsoft.com/office/officeart/2018/2/layout/IconVerticalSolidList"/>
    <dgm:cxn modelId="{A78CE910-70FE-4854-9FB8-C8A8B3D48ED1}" type="presOf" srcId="{045B03D8-1ACD-4674-81FE-BABEF43F3D19}" destId="{4E19F815-F713-401C-890C-92985A21B93C}" srcOrd="0" destOrd="0" presId="urn:microsoft.com/office/officeart/2018/2/layout/IconVerticalSolidList"/>
    <dgm:cxn modelId="{F4B1DF1D-8714-48BF-BEB1-A3FE3619E6D9}" type="presOf" srcId="{9DF2F568-546A-4041-9A23-4D09DB226727}" destId="{EA95CEC2-8505-4DB8-BD58-071D47A55EFC}" srcOrd="0" destOrd="0" presId="urn:microsoft.com/office/officeart/2018/2/layout/IconVerticalSolidList"/>
    <dgm:cxn modelId="{7519F121-7818-4CFD-B12C-B48FA914E765}" type="presOf" srcId="{12078CEA-863C-4496-8160-677575EC1DE2}" destId="{B6AEF7C7-A259-4620-8E5B-604D5B5C7596}" srcOrd="0" destOrd="0" presId="urn:microsoft.com/office/officeart/2018/2/layout/IconVerticalSolidList"/>
    <dgm:cxn modelId="{270E915E-E52D-457F-88B7-C9EBE52BBFD8}" type="presOf" srcId="{C9693392-ADFE-40F0-8AEB-B74A74B4FA5E}" destId="{EFD851C1-48CB-4BEE-B277-4171A272F4F7}" srcOrd="0" destOrd="0" presId="urn:microsoft.com/office/officeart/2018/2/layout/IconVerticalSolidList"/>
    <dgm:cxn modelId="{B6B2E060-BCA9-4989-8B96-53D9128211F1}" type="presOf" srcId="{1F82CECD-0EBB-4D4B-AFE4-9713378340DC}" destId="{BAF2928E-D654-41B7-93EB-DE630BD72797}" srcOrd="0" destOrd="0" presId="urn:microsoft.com/office/officeart/2018/2/layout/IconVerticalSolidList"/>
    <dgm:cxn modelId="{6A55C64A-3E3F-4AAA-942B-403AE7493F5A}" srcId="{045B03D8-1ACD-4674-81FE-BABEF43F3D19}" destId="{F1026FEF-BC0E-469D-BF7B-49CF2DC7A809}" srcOrd="1" destOrd="0" parTransId="{0EA51C18-F9BB-473B-B861-078A4FA25BF6}" sibTransId="{AFE6DAFC-13A9-40A7-BFDB-086AD5B83599}"/>
    <dgm:cxn modelId="{9836DE54-B663-4F6D-B750-3E537EFD1BF7}" srcId="{045B03D8-1ACD-4674-81FE-BABEF43F3D19}" destId="{1F82CECD-0EBB-4D4B-AFE4-9713378340DC}" srcOrd="0" destOrd="0" parTransId="{9453BC4E-4536-45A4-A4E0-A98965DEBDDE}" sibTransId="{6A35A972-5E24-4758-B567-B45CCD42C16E}"/>
    <dgm:cxn modelId="{E7637F75-1CDA-4507-A95E-1E3A304579D9}" srcId="{045B03D8-1ACD-4674-81FE-BABEF43F3D19}" destId="{C9693392-ADFE-40F0-8AEB-B74A74B4FA5E}" srcOrd="4" destOrd="0" parTransId="{BDA06251-7780-41BA-B0D6-18CE8A0A468A}" sibTransId="{08EB885C-D9AB-4D52-8019-AA4492750388}"/>
    <dgm:cxn modelId="{AB7374BA-07B8-4D0B-8518-653528438A7F}" type="presParOf" srcId="{4E19F815-F713-401C-890C-92985A21B93C}" destId="{D4E31D71-5A06-4A36-B739-BC06C29EEE64}" srcOrd="0" destOrd="0" presId="urn:microsoft.com/office/officeart/2018/2/layout/IconVerticalSolidList"/>
    <dgm:cxn modelId="{3FC708B2-5E91-4E3C-A0A8-7261134A370B}" type="presParOf" srcId="{D4E31D71-5A06-4A36-B739-BC06C29EEE64}" destId="{60E728E0-B44C-4200-9615-BF1ABB26B557}" srcOrd="0" destOrd="0" presId="urn:microsoft.com/office/officeart/2018/2/layout/IconVerticalSolidList"/>
    <dgm:cxn modelId="{8FD6DA76-BC9A-4F95-A22F-4F1002A35DE2}" type="presParOf" srcId="{D4E31D71-5A06-4A36-B739-BC06C29EEE64}" destId="{82AA813C-6A04-4DD8-96CC-ADA12352423F}" srcOrd="1" destOrd="0" presId="urn:microsoft.com/office/officeart/2018/2/layout/IconVerticalSolidList"/>
    <dgm:cxn modelId="{392BC7E3-1133-47A3-8DE8-03579D0DBACD}" type="presParOf" srcId="{D4E31D71-5A06-4A36-B739-BC06C29EEE64}" destId="{B921268C-FC79-4D93-A935-BFB5CD6F0D04}" srcOrd="2" destOrd="0" presId="urn:microsoft.com/office/officeart/2018/2/layout/IconVerticalSolidList"/>
    <dgm:cxn modelId="{3C434C80-B494-446E-B2B1-59A0CBC323A5}" type="presParOf" srcId="{D4E31D71-5A06-4A36-B739-BC06C29EEE64}" destId="{BAF2928E-D654-41B7-93EB-DE630BD72797}" srcOrd="3" destOrd="0" presId="urn:microsoft.com/office/officeart/2018/2/layout/IconVerticalSolidList"/>
    <dgm:cxn modelId="{DE2BB3C3-2E0D-4C0C-A720-2933CEE44BB5}" type="presParOf" srcId="{4E19F815-F713-401C-890C-92985A21B93C}" destId="{B3AE673D-52D4-4631-A1C3-7381F1152CC2}" srcOrd="1" destOrd="0" presId="urn:microsoft.com/office/officeart/2018/2/layout/IconVerticalSolidList"/>
    <dgm:cxn modelId="{01C7A5FA-4A46-4CD3-AE72-0FC40DEDA042}" type="presParOf" srcId="{4E19F815-F713-401C-890C-92985A21B93C}" destId="{463E85E4-5E77-41DD-A758-1A2C931CC8D1}" srcOrd="2" destOrd="0" presId="urn:microsoft.com/office/officeart/2018/2/layout/IconVerticalSolidList"/>
    <dgm:cxn modelId="{3991A786-CA37-4EB5-B084-9DD0B835DADE}" type="presParOf" srcId="{463E85E4-5E77-41DD-A758-1A2C931CC8D1}" destId="{7338DD0F-CECC-4FB0-81C9-27C71381A726}" srcOrd="0" destOrd="0" presId="urn:microsoft.com/office/officeart/2018/2/layout/IconVerticalSolidList"/>
    <dgm:cxn modelId="{7AA079B4-8CF9-402F-B5AF-13CE8E3A3699}" type="presParOf" srcId="{463E85E4-5E77-41DD-A758-1A2C931CC8D1}" destId="{AC03D4E4-8EB9-47A4-BEA4-B2A4D38AE90D}" srcOrd="1" destOrd="0" presId="urn:microsoft.com/office/officeart/2018/2/layout/IconVerticalSolidList"/>
    <dgm:cxn modelId="{CA335CEC-0DA0-4D4A-95ED-66558BD06FAB}" type="presParOf" srcId="{463E85E4-5E77-41DD-A758-1A2C931CC8D1}" destId="{CB2A7842-685A-4488-BB7E-10A098841F70}" srcOrd="2" destOrd="0" presId="urn:microsoft.com/office/officeart/2018/2/layout/IconVerticalSolidList"/>
    <dgm:cxn modelId="{5460BE39-15E0-4B02-8DE4-CB12E476596B}" type="presParOf" srcId="{463E85E4-5E77-41DD-A758-1A2C931CC8D1}" destId="{996D6845-3B7A-4A0C-B770-CCDEE97C5BB7}" srcOrd="3" destOrd="0" presId="urn:microsoft.com/office/officeart/2018/2/layout/IconVerticalSolidList"/>
    <dgm:cxn modelId="{804D7DB6-2C07-4AE0-B985-BF097D58D0A3}" type="presParOf" srcId="{4E19F815-F713-401C-890C-92985A21B93C}" destId="{6C09DFE7-0E0A-43C7-BD0C-BF54258D34C0}" srcOrd="3" destOrd="0" presId="urn:microsoft.com/office/officeart/2018/2/layout/IconVerticalSolidList"/>
    <dgm:cxn modelId="{1B961D00-C676-48CF-A9EA-913468729D6D}" type="presParOf" srcId="{4E19F815-F713-401C-890C-92985A21B93C}" destId="{689BA5BB-0F1B-4F00-B3FB-A2B77C5F7AC3}" srcOrd="4" destOrd="0" presId="urn:microsoft.com/office/officeart/2018/2/layout/IconVerticalSolidList"/>
    <dgm:cxn modelId="{FE9228FC-1C60-4371-8143-36263128BC4C}" type="presParOf" srcId="{689BA5BB-0F1B-4F00-B3FB-A2B77C5F7AC3}" destId="{EF022DAF-1498-4CD7-82EA-16AFE8B50527}" srcOrd="0" destOrd="0" presId="urn:microsoft.com/office/officeart/2018/2/layout/IconVerticalSolidList"/>
    <dgm:cxn modelId="{1B7C85C2-0136-4CE4-84E3-FC375B120922}" type="presParOf" srcId="{689BA5BB-0F1B-4F00-B3FB-A2B77C5F7AC3}" destId="{F9912B20-A975-44E2-98B4-E2B4257BDE67}" srcOrd="1" destOrd="0" presId="urn:microsoft.com/office/officeart/2018/2/layout/IconVerticalSolidList"/>
    <dgm:cxn modelId="{789A6C68-3AB1-447A-9328-00E41C9C7149}" type="presParOf" srcId="{689BA5BB-0F1B-4F00-B3FB-A2B77C5F7AC3}" destId="{F15CC9FE-9311-4004-BB7D-C3FCB62B1337}" srcOrd="2" destOrd="0" presId="urn:microsoft.com/office/officeart/2018/2/layout/IconVerticalSolidList"/>
    <dgm:cxn modelId="{F7B8F772-2441-4571-99EC-B68288BDE6C3}" type="presParOf" srcId="{689BA5BB-0F1B-4F00-B3FB-A2B77C5F7AC3}" destId="{EA95CEC2-8505-4DB8-BD58-071D47A55EFC}" srcOrd="3" destOrd="0" presId="urn:microsoft.com/office/officeart/2018/2/layout/IconVerticalSolidList"/>
    <dgm:cxn modelId="{B65A1C4B-D423-46AF-AAEA-FE5578EF80A9}" type="presParOf" srcId="{4E19F815-F713-401C-890C-92985A21B93C}" destId="{1A26FDA3-324D-4D6A-BF8F-9EAA403141B2}" srcOrd="5" destOrd="0" presId="urn:microsoft.com/office/officeart/2018/2/layout/IconVerticalSolidList"/>
    <dgm:cxn modelId="{29A41488-82BD-46EF-84EA-4258F13C2EA3}" type="presParOf" srcId="{4E19F815-F713-401C-890C-92985A21B93C}" destId="{FBDD2D3A-86C0-4A2F-BD64-87476B3ACACB}" srcOrd="6" destOrd="0" presId="urn:microsoft.com/office/officeart/2018/2/layout/IconVerticalSolidList"/>
    <dgm:cxn modelId="{5ED12C03-4933-41F4-ABEA-9C7DC45AFF96}" type="presParOf" srcId="{FBDD2D3A-86C0-4A2F-BD64-87476B3ACACB}" destId="{8E1216A6-4A86-409C-B8BF-4FECC87CAC39}" srcOrd="0" destOrd="0" presId="urn:microsoft.com/office/officeart/2018/2/layout/IconVerticalSolidList"/>
    <dgm:cxn modelId="{0497BA47-171B-4159-8757-40DA05790D09}" type="presParOf" srcId="{FBDD2D3A-86C0-4A2F-BD64-87476B3ACACB}" destId="{906A58F4-44AB-4A83-B47C-04FED86BD761}" srcOrd="1" destOrd="0" presId="urn:microsoft.com/office/officeart/2018/2/layout/IconVerticalSolidList"/>
    <dgm:cxn modelId="{865BC79E-D861-4FF2-B711-CEE8BE6EBB2D}" type="presParOf" srcId="{FBDD2D3A-86C0-4A2F-BD64-87476B3ACACB}" destId="{12394569-FBD8-4FFD-8908-9A56E14ADD6A}" srcOrd="2" destOrd="0" presId="urn:microsoft.com/office/officeart/2018/2/layout/IconVerticalSolidList"/>
    <dgm:cxn modelId="{40C289E8-18F7-4ED3-B93A-E7BE7B66930A}" type="presParOf" srcId="{FBDD2D3A-86C0-4A2F-BD64-87476B3ACACB}" destId="{B6AEF7C7-A259-4620-8E5B-604D5B5C7596}" srcOrd="3" destOrd="0" presId="urn:microsoft.com/office/officeart/2018/2/layout/IconVerticalSolidList"/>
    <dgm:cxn modelId="{39441E4B-69DC-4A26-BD50-73C0E1C00B62}" type="presParOf" srcId="{4E19F815-F713-401C-890C-92985A21B93C}" destId="{C28E88AE-C229-4197-8B88-873B7559C76F}" srcOrd="7" destOrd="0" presId="urn:microsoft.com/office/officeart/2018/2/layout/IconVerticalSolidList"/>
    <dgm:cxn modelId="{769EE2D4-5BD3-44E7-A64A-CFE618BC358A}" type="presParOf" srcId="{4E19F815-F713-401C-890C-92985A21B93C}" destId="{C0E6D0F5-1256-49DE-87E2-47771463617F}" srcOrd="8" destOrd="0" presId="urn:microsoft.com/office/officeart/2018/2/layout/IconVerticalSolidList"/>
    <dgm:cxn modelId="{290AE557-A0AE-483F-8F5E-FE963EE4E690}" type="presParOf" srcId="{C0E6D0F5-1256-49DE-87E2-47771463617F}" destId="{4C946FC6-88DB-49B2-BBD8-E06540A74EEC}" srcOrd="0" destOrd="0" presId="urn:microsoft.com/office/officeart/2018/2/layout/IconVerticalSolidList"/>
    <dgm:cxn modelId="{8BE12784-CABC-4B99-888B-4744CE2FE5D3}" type="presParOf" srcId="{C0E6D0F5-1256-49DE-87E2-47771463617F}" destId="{D2E23C01-2248-405A-92F2-5462F468839A}" srcOrd="1" destOrd="0" presId="urn:microsoft.com/office/officeart/2018/2/layout/IconVerticalSolidList"/>
    <dgm:cxn modelId="{FB855C57-9B64-4802-9805-EB359E3083D3}" type="presParOf" srcId="{C0E6D0F5-1256-49DE-87E2-47771463617F}" destId="{D329981F-ECBF-43A8-BDFD-2F2038E4CCCF}" srcOrd="2" destOrd="0" presId="urn:microsoft.com/office/officeart/2018/2/layout/IconVerticalSolidList"/>
    <dgm:cxn modelId="{535B8642-8C6B-4D70-A828-7598FB10B548}" type="presParOf" srcId="{C0E6D0F5-1256-49DE-87E2-47771463617F}" destId="{EFD851C1-48CB-4BEE-B277-4171A272F4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ACC1-C191-46A2-B807-B7E85F9C373D}">
      <dsp:nvSpPr>
        <dsp:cNvPr id="0" name=""/>
        <dsp:cNvSpPr/>
      </dsp:nvSpPr>
      <dsp:spPr>
        <a:xfrm>
          <a:off x="3663027" y="88725"/>
          <a:ext cx="3682274" cy="1955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Anlamak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için</a:t>
          </a:r>
          <a:r>
            <a:rPr lang="en-US" sz="1700" b="0" i="0" kern="1200" dirty="0"/>
            <a:t> </a:t>
          </a:r>
          <a:r>
            <a:rPr lang="en-US" sz="1700" b="1" i="0" kern="1200" dirty="0" err="1"/>
            <a:t>inanıyorum</a:t>
          </a:r>
          <a:r>
            <a:rPr lang="en-US" sz="1700" b="1" i="0" kern="1200" dirty="0"/>
            <a:t>; </a:t>
          </a:r>
          <a:endParaRPr lang="tr-TR" sz="1700" b="1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Felsefe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dinin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emrinde</a:t>
          </a:r>
          <a:r>
            <a:rPr lang="en-US" sz="1700" b="0" i="0" kern="1200" dirty="0"/>
            <a:t> . </a:t>
          </a:r>
          <a:endParaRPr lang="tr-TR" sz="1700" b="0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Augustinus</a:t>
          </a:r>
          <a:r>
            <a:rPr lang="en-US" sz="1700" b="0" i="0" kern="1200" dirty="0"/>
            <a:t> 354 – 430</a:t>
          </a:r>
          <a:endParaRPr lang="en-US" sz="1700" kern="1200" dirty="0"/>
        </a:p>
      </dsp:txBody>
      <dsp:txXfrm>
        <a:off x="3663027" y="88725"/>
        <a:ext cx="3682274" cy="1955346"/>
      </dsp:txXfrm>
    </dsp:sp>
    <dsp:sp modelId="{C5E8290C-34D4-4E5E-9D06-8E1BBE66F153}">
      <dsp:nvSpPr>
        <dsp:cNvPr id="0" name=""/>
        <dsp:cNvSpPr/>
      </dsp:nvSpPr>
      <dsp:spPr>
        <a:xfrm>
          <a:off x="7994510" y="15940"/>
          <a:ext cx="3487971" cy="1887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İnanmak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için</a:t>
          </a:r>
          <a:r>
            <a:rPr lang="en-US" sz="1700" b="0" i="0" kern="1200" dirty="0"/>
            <a:t> </a:t>
          </a:r>
          <a:r>
            <a:rPr lang="en-US" sz="1700" b="1" i="0" kern="1200" dirty="0" err="1"/>
            <a:t>bilmek</a:t>
          </a:r>
          <a:r>
            <a:rPr lang="en-US" sz="1700" b="1" i="0" kern="1200" dirty="0"/>
            <a:t> </a:t>
          </a:r>
          <a:endParaRPr lang="tr-TR" sz="1700" b="1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AQUINO'LU THOMAS</a:t>
          </a:r>
          <a:endParaRPr lang="tr-TR" sz="1700" b="0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/>
            <a:t> 1225-1274</a:t>
          </a:r>
          <a:endParaRPr lang="en-US" sz="1700" kern="1200" dirty="0"/>
        </a:p>
      </dsp:txBody>
      <dsp:txXfrm>
        <a:off x="7994510" y="15940"/>
        <a:ext cx="3487971" cy="1887518"/>
      </dsp:txXfrm>
    </dsp:sp>
    <dsp:sp modelId="{859C10DC-0C1C-4E9A-A136-0032521D7509}">
      <dsp:nvSpPr>
        <dsp:cNvPr id="0" name=""/>
        <dsp:cNvSpPr/>
      </dsp:nvSpPr>
      <dsp:spPr>
        <a:xfrm>
          <a:off x="404969" y="0"/>
          <a:ext cx="2851412" cy="1996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/>
            <a:t>İlk Hareket ettirici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/>
            <a:t>ARİSTOTELES - MÖ384- 322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b="0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En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uzak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başlangıca</a:t>
          </a:r>
          <a:r>
            <a:rPr lang="en-US" sz="1700" b="0" i="0" kern="1200" dirty="0"/>
            <a:t> </a:t>
          </a:r>
          <a:r>
            <a:rPr lang="en-US" sz="1700" b="0" i="0" kern="1200" dirty="0" err="1"/>
            <a:t>ulaşmak</a:t>
          </a:r>
          <a:r>
            <a:rPr lang="en-US" sz="1700" b="0" i="0" kern="1200" dirty="0"/>
            <a:t>  FARABİ</a:t>
          </a:r>
          <a:r>
            <a:rPr lang="tr-TR" sz="1700" b="0" i="0" kern="1200" dirty="0"/>
            <a:t>  872-950</a:t>
          </a:r>
          <a:endParaRPr lang="en-US" sz="1700" kern="1200" dirty="0"/>
        </a:p>
      </dsp:txBody>
      <dsp:txXfrm>
        <a:off x="404969" y="0"/>
        <a:ext cx="2851412" cy="1996082"/>
      </dsp:txXfrm>
    </dsp:sp>
    <dsp:sp modelId="{8CEE077A-B108-41D5-91D1-83A1597989E1}">
      <dsp:nvSpPr>
        <dsp:cNvPr id="0" name=""/>
        <dsp:cNvSpPr/>
      </dsp:nvSpPr>
      <dsp:spPr>
        <a:xfrm>
          <a:off x="3112895" y="2388573"/>
          <a:ext cx="2749833" cy="1832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Bilimciler</a:t>
          </a:r>
          <a:r>
            <a:rPr lang="en-US" sz="1700" b="0" i="0" kern="1200" dirty="0"/>
            <a:t> “</a:t>
          </a:r>
          <a:r>
            <a:rPr lang="en-US" sz="1700" b="0" i="0" kern="1200" dirty="0" err="1"/>
            <a:t>Niçin</a:t>
          </a:r>
          <a:r>
            <a:rPr lang="en-US" sz="1700" b="0" i="0" kern="1200" dirty="0"/>
            <a:t>” </a:t>
          </a:r>
          <a:r>
            <a:rPr lang="en-US" sz="1700" b="0" i="0" kern="1200" dirty="0" err="1"/>
            <a:t>sorusunu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sormadı</a:t>
          </a:r>
          <a:r>
            <a:rPr lang="en-US" sz="1700" b="0" i="0" kern="1200" dirty="0"/>
            <a:t> </a:t>
          </a:r>
          <a:r>
            <a:rPr lang="en-US" sz="1700" b="0" i="0" kern="1200" dirty="0" err="1"/>
            <a:t>Filozoflarda</a:t>
          </a:r>
          <a:r>
            <a:rPr lang="en-US" sz="1700" b="0" i="0" kern="1200" dirty="0"/>
            <a:t> </a:t>
          </a:r>
          <a:r>
            <a:rPr lang="en-US" sz="1700" b="0" i="0" kern="1200" dirty="0" err="1"/>
            <a:t>niçin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sorusunu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sormak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için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bilimsel</a:t>
          </a:r>
          <a:r>
            <a:rPr lang="en-US" sz="1700" b="0" i="0" kern="1200" dirty="0"/>
            <a:t> </a:t>
          </a:r>
          <a:r>
            <a:rPr lang="en-US" sz="1700" b="0" i="0" kern="1200" dirty="0" err="1"/>
            <a:t>gelişmeye</a:t>
          </a:r>
          <a:r>
            <a:rPr lang="en-US" sz="1700" b="0" i="0" kern="1200" dirty="0"/>
            <a:t> </a:t>
          </a:r>
          <a:r>
            <a:rPr lang="en-US" sz="1700" b="0" i="0" kern="1200" dirty="0" err="1"/>
            <a:t>ayak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uyduramadı</a:t>
          </a:r>
          <a:r>
            <a:rPr lang="en-US" sz="1700" b="0" i="0" kern="1200" dirty="0"/>
            <a:t> </a:t>
          </a:r>
          <a:r>
            <a:rPr lang="en-US" sz="1700" b="0" i="0" u="sng" kern="1200" dirty="0"/>
            <a:t> </a:t>
          </a:r>
          <a:endParaRPr lang="tr-TR" sz="1700" b="0" i="0" u="sng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/>
            <a:t>Hawking </a:t>
          </a:r>
          <a:r>
            <a:rPr lang="en-US" sz="1700" b="0" i="0" kern="1200" dirty="0"/>
            <a:t>William Hawking</a:t>
          </a:r>
          <a:endParaRPr lang="tr-TR" sz="1700" b="0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/>
            <a:t>1942-2018</a:t>
          </a:r>
          <a:r>
            <a:rPr lang="en-US" sz="1700" b="0" i="0" kern="1200" dirty="0"/>
            <a:t> </a:t>
          </a:r>
          <a:endParaRPr lang="en-US" sz="1700" kern="1200" dirty="0"/>
        </a:p>
      </dsp:txBody>
      <dsp:txXfrm>
        <a:off x="3112895" y="2388573"/>
        <a:ext cx="2749833" cy="1832164"/>
      </dsp:txXfrm>
    </dsp:sp>
    <dsp:sp modelId="{7A213624-FC8D-40CF-A29F-4D0F21CAEAF8}">
      <dsp:nvSpPr>
        <dsp:cNvPr id="0" name=""/>
        <dsp:cNvSpPr/>
      </dsp:nvSpPr>
      <dsp:spPr>
        <a:xfrm>
          <a:off x="33054" y="2354618"/>
          <a:ext cx="2749833" cy="19000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Açıklayıcı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bilim</a:t>
          </a:r>
          <a:r>
            <a:rPr lang="en-US" sz="1700" b="0" i="0" kern="1200" dirty="0"/>
            <a:t>; </a:t>
          </a:r>
          <a:r>
            <a:rPr lang="en-US" sz="1700" b="0" i="0" u="sng" kern="1200" dirty="0"/>
            <a:t>DOĞA OLAYLARININ </a:t>
          </a:r>
          <a:r>
            <a:rPr lang="en-US" sz="1700" b="0" i="0" kern="1200" dirty="0" err="1"/>
            <a:t>niçin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şekilde</a:t>
          </a:r>
          <a:r>
            <a:rPr lang="en-US" sz="1700" b="0" i="0" kern="1200" dirty="0"/>
            <a:t> </a:t>
          </a:r>
          <a:r>
            <a:rPr lang="en-US" sz="1700" b="0" i="0" kern="1200" dirty="0" err="1"/>
            <a:t>vuku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bulduklarını</a:t>
          </a:r>
          <a:r>
            <a:rPr lang="en-US" sz="1700" b="0" i="0" kern="1200" dirty="0"/>
            <a:t> </a:t>
          </a:r>
          <a:r>
            <a:rPr lang="en-US" sz="1700" b="0" i="0" kern="1200" dirty="0" err="1"/>
            <a:t>anlama</a:t>
          </a:r>
          <a:r>
            <a:rPr lang="en-US" sz="1700" b="0" i="0" kern="1200" dirty="0"/>
            <a:t> </a:t>
          </a:r>
          <a:r>
            <a:rPr lang="en-US" sz="1700" b="0" i="0" kern="1200" dirty="0" err="1"/>
            <a:t>tutkusu</a:t>
          </a:r>
          <a:r>
            <a:rPr lang="en-US" sz="1700" b="0" i="0" kern="1200" dirty="0"/>
            <a:t> </a:t>
          </a:r>
          <a:r>
            <a:rPr lang="en-US" sz="1700" b="0" i="0" kern="1200" dirty="0" err="1"/>
            <a:t>ve</a:t>
          </a:r>
          <a:r>
            <a:rPr lang="en-US" sz="1700" b="0" i="0" kern="1200" dirty="0"/>
            <a:t> </a:t>
          </a:r>
          <a:r>
            <a:rPr lang="en-US" sz="1700" b="0" i="0" kern="1200" dirty="0" err="1"/>
            <a:t>arzusudur</a:t>
          </a:r>
          <a:r>
            <a:rPr lang="en-US" sz="1700" b="0" i="0" kern="1200" dirty="0"/>
            <a:t>. </a:t>
          </a:r>
          <a:endParaRPr lang="tr-TR" sz="1700" b="0" i="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EMILE MAYERSON</a:t>
          </a:r>
          <a:r>
            <a:rPr lang="tr-TR" sz="1700" b="0" i="0" kern="1200" dirty="0"/>
            <a:t> 1859-1933</a:t>
          </a:r>
          <a:endParaRPr lang="en-US" sz="1700" kern="1200" dirty="0"/>
        </a:p>
      </dsp:txBody>
      <dsp:txXfrm>
        <a:off x="33054" y="2354618"/>
        <a:ext cx="2749833" cy="1900074"/>
      </dsp:txXfrm>
    </dsp:sp>
    <dsp:sp modelId="{20597E73-9754-4D03-A33C-403209669E99}">
      <dsp:nvSpPr>
        <dsp:cNvPr id="0" name=""/>
        <dsp:cNvSpPr/>
      </dsp:nvSpPr>
      <dsp:spPr>
        <a:xfrm>
          <a:off x="6053100" y="2494579"/>
          <a:ext cx="2749833" cy="17699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rgbClr val="FF0000"/>
              </a:solidFill>
            </a:rPr>
            <a:t>Biz </a:t>
          </a:r>
          <a:r>
            <a:rPr lang="en-US" sz="1700" b="0" i="0" kern="1200" dirty="0" err="1">
              <a:solidFill>
                <a:srgbClr val="FF0000"/>
              </a:solidFill>
            </a:rPr>
            <a:t>Kimiz</a:t>
          </a:r>
          <a:r>
            <a:rPr lang="en-US" sz="1700" b="0" i="0" kern="1200" dirty="0">
              <a:solidFill>
                <a:srgbClr val="FF0000"/>
              </a:solidFill>
            </a:rPr>
            <a:t> ? , Ne </a:t>
          </a:r>
          <a:r>
            <a:rPr lang="en-US" sz="1700" b="0" i="0" kern="1200" dirty="0" err="1">
              <a:solidFill>
                <a:srgbClr val="FF0000"/>
              </a:solidFill>
            </a:rPr>
            <a:t>yapıyoruz</a:t>
          </a:r>
          <a:r>
            <a:rPr lang="en-US" sz="1700" b="0" i="0" kern="1200" dirty="0">
              <a:solidFill>
                <a:srgbClr val="FF0000"/>
              </a:solidFill>
            </a:rPr>
            <a:t> ? , </a:t>
          </a:r>
          <a:r>
            <a:rPr lang="en-US" sz="1700" b="0" i="0" kern="1200" dirty="0" err="1">
              <a:solidFill>
                <a:srgbClr val="FF0000"/>
              </a:solidFill>
            </a:rPr>
            <a:t>Neden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yapıyoruz</a:t>
          </a:r>
          <a:r>
            <a:rPr lang="en-US" sz="1700" b="0" i="0" kern="1200" dirty="0">
              <a:solidFill>
                <a:srgbClr val="FF0000"/>
              </a:solidFill>
            </a:rPr>
            <a:t> ? , </a:t>
          </a:r>
          <a:r>
            <a:rPr lang="en-US" sz="1700" b="0" i="0" strike="sngStrike" kern="1200" dirty="0" err="1">
              <a:solidFill>
                <a:srgbClr val="FF0000"/>
              </a:solidFill>
            </a:rPr>
            <a:t>Niçin</a:t>
          </a:r>
          <a:r>
            <a:rPr lang="en-US" sz="1700" b="0" i="0" strike="sngStrike" kern="1200" dirty="0">
              <a:solidFill>
                <a:srgbClr val="FF0000"/>
              </a:solidFill>
            </a:rPr>
            <a:t> </a:t>
          </a:r>
          <a:r>
            <a:rPr lang="en-US" sz="1700" b="0" i="0" strike="sngStrike" kern="1200" dirty="0" err="1">
              <a:solidFill>
                <a:srgbClr val="FF0000"/>
              </a:solidFill>
            </a:rPr>
            <a:t>yapıyoruz</a:t>
          </a:r>
          <a:r>
            <a:rPr lang="en-US" sz="1700" b="0" i="0" strike="sngStrike" kern="1200" dirty="0">
              <a:solidFill>
                <a:srgbClr val="FF0000"/>
              </a:solidFill>
            </a:rPr>
            <a:t> ?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Nasıl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yapıyoruz</a:t>
          </a:r>
          <a:r>
            <a:rPr lang="en-US" sz="1700" b="0" i="0" kern="1200" dirty="0">
              <a:solidFill>
                <a:srgbClr val="FF0000"/>
              </a:solidFill>
            </a:rPr>
            <a:t> ?</a:t>
          </a:r>
          <a:endParaRPr lang="tr-TR" sz="1700" b="0" i="0" kern="1200" dirty="0">
            <a:solidFill>
              <a:srgbClr val="FF00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>
              <a:solidFill>
                <a:srgbClr val="FF0000"/>
              </a:solidFill>
            </a:rPr>
            <a:t>OC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6053100" y="2494579"/>
        <a:ext cx="2749833" cy="1769930"/>
      </dsp:txXfrm>
    </dsp:sp>
    <dsp:sp modelId="{2F4B5509-7BE5-4784-A1D3-899502536EA1}">
      <dsp:nvSpPr>
        <dsp:cNvPr id="0" name=""/>
        <dsp:cNvSpPr/>
      </dsp:nvSpPr>
      <dsp:spPr>
        <a:xfrm>
          <a:off x="9077917" y="2466589"/>
          <a:ext cx="2749833" cy="1825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>
              <a:solidFill>
                <a:srgbClr val="FF0000"/>
              </a:solidFill>
            </a:rPr>
            <a:t>Anlamak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soruyla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başlar</a:t>
          </a:r>
          <a:r>
            <a:rPr lang="en-US" sz="1700" b="0" i="0" kern="1200" dirty="0">
              <a:solidFill>
                <a:srgbClr val="FF0000"/>
              </a:solidFill>
            </a:rPr>
            <a:t>; </a:t>
          </a:r>
          <a:r>
            <a:rPr lang="en-US" sz="1700" b="0" i="0" kern="1200" dirty="0" err="1">
              <a:solidFill>
                <a:srgbClr val="FF0000"/>
              </a:solidFill>
            </a:rPr>
            <a:t>kendine</a:t>
          </a:r>
          <a:r>
            <a:rPr lang="en-US" sz="1700" b="0" i="0" kern="1200" dirty="0">
              <a:solidFill>
                <a:srgbClr val="FF0000"/>
              </a:solidFill>
            </a:rPr>
            <a:t> – </a:t>
          </a:r>
          <a:r>
            <a:rPr lang="en-US" sz="1700" b="0" i="0" kern="1200" dirty="0" err="1">
              <a:solidFill>
                <a:srgbClr val="FF0000"/>
              </a:solidFill>
            </a:rPr>
            <a:t>ikinci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r>
            <a:rPr lang="en-US" sz="1700" b="0" i="0" kern="1200" dirty="0" err="1">
              <a:solidFill>
                <a:srgbClr val="FF0000"/>
              </a:solidFill>
            </a:rPr>
            <a:t>şahsa</a:t>
          </a:r>
          <a:r>
            <a:rPr lang="en-US" sz="1700" b="0" i="0" kern="1200" dirty="0">
              <a:solidFill>
                <a:srgbClr val="FF0000"/>
              </a:solidFill>
            </a:rPr>
            <a:t> </a:t>
          </a:r>
          <a:endParaRPr lang="tr-TR" sz="1700" b="0" i="0" kern="1200" dirty="0">
            <a:solidFill>
              <a:srgbClr val="FF00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>
              <a:solidFill>
                <a:srgbClr val="FF0000"/>
              </a:solidFill>
            </a:rPr>
            <a:t>OC</a:t>
          </a:r>
          <a:br>
            <a:rPr lang="en-US" sz="1700" kern="1200" dirty="0"/>
          </a:br>
          <a:endParaRPr lang="en-US" sz="1700" kern="1200" dirty="0"/>
        </a:p>
      </dsp:txBody>
      <dsp:txXfrm>
        <a:off x="9077917" y="2466589"/>
        <a:ext cx="2749833" cy="182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2958-13F9-4266-A210-021CD4242A18}">
      <dsp:nvSpPr>
        <dsp:cNvPr id="0" name=""/>
        <dsp:cNvSpPr/>
      </dsp:nvSpPr>
      <dsp:spPr>
        <a:xfrm>
          <a:off x="0" y="2241"/>
          <a:ext cx="76795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9807-4A6C-456E-9A25-A91E64829654}">
      <dsp:nvSpPr>
        <dsp:cNvPr id="0" name=""/>
        <dsp:cNvSpPr/>
      </dsp:nvSpPr>
      <dsp:spPr>
        <a:xfrm>
          <a:off x="0" y="2241"/>
          <a:ext cx="7672032" cy="1377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METAFİZİK-BİLİM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SINIR PROBLEMİ </a:t>
          </a:r>
          <a:endParaRPr lang="en-US" sz="1800" kern="1200" dirty="0"/>
        </a:p>
      </dsp:txBody>
      <dsp:txXfrm>
        <a:off x="0" y="2241"/>
        <a:ext cx="7672032" cy="1377186"/>
      </dsp:txXfrm>
    </dsp:sp>
    <dsp:sp modelId="{4C541170-7E12-438B-8EFD-3029CA1E3C44}">
      <dsp:nvSpPr>
        <dsp:cNvPr id="0" name=""/>
        <dsp:cNvSpPr/>
      </dsp:nvSpPr>
      <dsp:spPr>
        <a:xfrm>
          <a:off x="0" y="1379427"/>
          <a:ext cx="7679532" cy="0"/>
        </a:xfrm>
        <a:prstGeom prst="line">
          <a:avLst/>
        </a:prstGeom>
        <a:solidFill>
          <a:schemeClr val="accent5">
            <a:hueOff val="184375"/>
            <a:satOff val="2093"/>
            <a:lumOff val="1895"/>
            <a:alphaOff val="0"/>
          </a:schemeClr>
        </a:solidFill>
        <a:ln w="12700" cap="flat" cmpd="sng" algn="ctr">
          <a:solidFill>
            <a:schemeClr val="accent5">
              <a:hueOff val="184375"/>
              <a:satOff val="2093"/>
              <a:lumOff val="18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2A965-1641-4508-BED0-E337BF117A27}">
      <dsp:nvSpPr>
        <dsp:cNvPr id="0" name=""/>
        <dsp:cNvSpPr/>
      </dsp:nvSpPr>
      <dsp:spPr>
        <a:xfrm>
          <a:off x="0" y="1379427"/>
          <a:ext cx="7672032" cy="134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Nedensellik İlkesi  / Olasılık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Her şeyin bir nedeni vardır - Metafizik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Nedeni bilirsek sonucu biliriz - Fizik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9427"/>
        <a:ext cx="7672032" cy="1345383"/>
      </dsp:txXfrm>
    </dsp:sp>
    <dsp:sp modelId="{E70323C0-6E74-4CDE-991A-67D3535E9E6D}">
      <dsp:nvSpPr>
        <dsp:cNvPr id="0" name=""/>
        <dsp:cNvSpPr/>
      </dsp:nvSpPr>
      <dsp:spPr>
        <a:xfrm>
          <a:off x="0" y="2724811"/>
          <a:ext cx="7679532" cy="0"/>
        </a:xfrm>
        <a:prstGeom prst="line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DBBA0-D9E3-4A1C-8900-67B037742677}">
      <dsp:nvSpPr>
        <dsp:cNvPr id="0" name=""/>
        <dsp:cNvSpPr/>
      </dsp:nvSpPr>
      <dsp:spPr>
        <a:xfrm>
          <a:off x="0" y="2724811"/>
          <a:ext cx="7672032" cy="9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b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temel sınır; Büyük Patlama</a:t>
          </a:r>
          <a:endParaRPr lang="en-US" sz="2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24811"/>
        <a:ext cx="7672032" cy="927501"/>
      </dsp:txXfrm>
    </dsp:sp>
    <dsp:sp modelId="{D7398469-8B09-408C-A976-198E68230312}">
      <dsp:nvSpPr>
        <dsp:cNvPr id="0" name=""/>
        <dsp:cNvSpPr/>
      </dsp:nvSpPr>
      <dsp:spPr>
        <a:xfrm>
          <a:off x="0" y="3652312"/>
          <a:ext cx="7679532" cy="0"/>
        </a:xfrm>
        <a:prstGeom prst="lin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3FB28-3DD8-4093-9E11-25955A7D6461}">
      <dsp:nvSpPr>
        <dsp:cNvPr id="0" name=""/>
        <dsp:cNvSpPr/>
      </dsp:nvSpPr>
      <dsp:spPr>
        <a:xfrm>
          <a:off x="0" y="3652312"/>
          <a:ext cx="7679532" cy="58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0" y="3652312"/>
        <a:ext cx="7679532" cy="580875"/>
      </dsp:txXfrm>
    </dsp:sp>
    <dsp:sp modelId="{EEC8C4A0-72BB-4AAA-B845-F60320136E0B}">
      <dsp:nvSpPr>
        <dsp:cNvPr id="0" name=""/>
        <dsp:cNvSpPr/>
      </dsp:nvSpPr>
      <dsp:spPr>
        <a:xfrm>
          <a:off x="0" y="4233188"/>
          <a:ext cx="7679532" cy="0"/>
        </a:xfrm>
        <a:prstGeom prst="lin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2673-D7A6-41F0-B7A1-5DA1A54A6588}">
      <dsp:nvSpPr>
        <dsp:cNvPr id="0" name=""/>
        <dsp:cNvSpPr/>
      </dsp:nvSpPr>
      <dsp:spPr>
        <a:xfrm>
          <a:off x="0" y="4233188"/>
          <a:ext cx="7679532" cy="58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DÜNYA MERKEZLİ EVREN - </a:t>
          </a:r>
          <a:r>
            <a:rPr lang="tr-TR" sz="2300" b="1" i="0" kern="1200" dirty="0"/>
            <a:t>Galileo</a:t>
          </a:r>
          <a:r>
            <a:rPr lang="tr-TR" sz="2300" b="0" i="0" kern="1200" dirty="0"/>
            <a:t> </a:t>
          </a:r>
          <a:r>
            <a:rPr lang="tr-TR" sz="2300" b="0" i="0" kern="1200" dirty="0" err="1"/>
            <a:t>Galilei</a:t>
          </a:r>
          <a:r>
            <a:rPr lang="tr-TR" sz="2300" b="0" i="0" kern="1200" dirty="0"/>
            <a:t>; 1564-1642</a:t>
          </a:r>
          <a:endParaRPr lang="en-US" sz="2300" kern="1200" dirty="0"/>
        </a:p>
      </dsp:txBody>
      <dsp:txXfrm>
        <a:off x="0" y="4233188"/>
        <a:ext cx="7679532" cy="580875"/>
      </dsp:txXfrm>
    </dsp:sp>
    <dsp:sp modelId="{D0F10549-7349-47CE-81B3-5E68B0F88DE3}">
      <dsp:nvSpPr>
        <dsp:cNvPr id="0" name=""/>
        <dsp:cNvSpPr/>
      </dsp:nvSpPr>
      <dsp:spPr>
        <a:xfrm>
          <a:off x="0" y="4814064"/>
          <a:ext cx="7679532" cy="0"/>
        </a:xfrm>
        <a:prstGeom prst="line">
          <a:avLst/>
        </a:prstGeom>
        <a:solidFill>
          <a:schemeClr val="accent5">
            <a:hueOff val="921873"/>
            <a:satOff val="10467"/>
            <a:lumOff val="9477"/>
            <a:alphaOff val="0"/>
          </a:schemeClr>
        </a:solidFill>
        <a:ln w="12700" cap="flat" cmpd="sng" algn="ctr">
          <a:solidFill>
            <a:schemeClr val="accent5">
              <a:hueOff val="921873"/>
              <a:satOff val="10467"/>
              <a:lumOff val="94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7999-2949-44AB-A249-2C9D3B6C160E}">
      <dsp:nvSpPr>
        <dsp:cNvPr id="0" name=""/>
        <dsp:cNvSpPr/>
      </dsp:nvSpPr>
      <dsp:spPr>
        <a:xfrm>
          <a:off x="0" y="4814064"/>
          <a:ext cx="7679532" cy="58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İNSAN MERKEZLİ EVREN - Darwin</a:t>
          </a:r>
          <a:r>
            <a:rPr lang="tr-TR" sz="2300" b="0" i="0" kern="1200" dirty="0"/>
            <a:t> Charles Robert;  1809 -1882,</a:t>
          </a:r>
          <a:endParaRPr lang="en-US" sz="2300" kern="1200" dirty="0"/>
        </a:p>
      </dsp:txBody>
      <dsp:txXfrm>
        <a:off x="0" y="4814064"/>
        <a:ext cx="7679532" cy="580875"/>
      </dsp:txXfrm>
    </dsp:sp>
    <dsp:sp modelId="{B7D5CB67-356F-4BEC-B65F-5205718F9AD8}">
      <dsp:nvSpPr>
        <dsp:cNvPr id="0" name=""/>
        <dsp:cNvSpPr/>
      </dsp:nvSpPr>
      <dsp:spPr>
        <a:xfrm>
          <a:off x="0" y="5394939"/>
          <a:ext cx="7679532" cy="0"/>
        </a:xfrm>
        <a:prstGeom prst="lin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C1CE3-49EF-45BB-9E03-10E0B2CACCF8}">
      <dsp:nvSpPr>
        <dsp:cNvPr id="0" name=""/>
        <dsp:cNvSpPr/>
      </dsp:nvSpPr>
      <dsp:spPr>
        <a:xfrm>
          <a:off x="0" y="5394939"/>
          <a:ext cx="7679532" cy="58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RUH KAVRAMI - Freud </a:t>
          </a:r>
          <a:r>
            <a:rPr lang="tr-TR" sz="2300" b="0" i="0" kern="1200" dirty="0"/>
            <a:t>Sigmund 1856 -1939</a:t>
          </a:r>
          <a:endParaRPr lang="en-US" sz="2300" kern="1200" dirty="0"/>
        </a:p>
      </dsp:txBody>
      <dsp:txXfrm>
        <a:off x="0" y="5394939"/>
        <a:ext cx="7679532" cy="58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138B6-9C37-4450-AFC5-DB14C907C829}">
      <dsp:nvSpPr>
        <dsp:cNvPr id="0" name=""/>
        <dsp:cNvSpPr/>
      </dsp:nvSpPr>
      <dsp:spPr>
        <a:xfrm>
          <a:off x="0" y="1900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9195-57D2-4FC7-BC6A-F0152FDA7E4D}">
      <dsp:nvSpPr>
        <dsp:cNvPr id="0" name=""/>
        <dsp:cNvSpPr/>
      </dsp:nvSpPr>
      <dsp:spPr>
        <a:xfrm flipV="1">
          <a:off x="1784" y="137122"/>
          <a:ext cx="1145" cy="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4C667-438F-4356-81FE-AAA2C4E2762A}">
      <dsp:nvSpPr>
        <dsp:cNvPr id="0" name=""/>
        <dsp:cNvSpPr/>
      </dsp:nvSpPr>
      <dsp:spPr>
        <a:xfrm>
          <a:off x="4714" y="1900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BENZERLİKLER</a:t>
          </a:r>
          <a:endParaRPr lang="en-US" sz="2800" kern="1200" dirty="0"/>
        </a:p>
      </dsp:txBody>
      <dsp:txXfrm>
        <a:off x="4714" y="1900"/>
        <a:ext cx="5490942" cy="389346"/>
      </dsp:txXfrm>
    </dsp:sp>
    <dsp:sp modelId="{CC29F403-9DEE-412E-AFBB-A1912A6BF523}">
      <dsp:nvSpPr>
        <dsp:cNvPr id="0" name=""/>
        <dsp:cNvSpPr/>
      </dsp:nvSpPr>
      <dsp:spPr>
        <a:xfrm>
          <a:off x="0" y="488583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C7D11-5D1B-4561-AE3C-66F12702C7BF}">
      <dsp:nvSpPr>
        <dsp:cNvPr id="0" name=""/>
        <dsp:cNvSpPr/>
      </dsp:nvSpPr>
      <dsp:spPr>
        <a:xfrm>
          <a:off x="2368" y="621854"/>
          <a:ext cx="9284" cy="4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EF7A2-60CE-4784-8E94-CF91AA8B1EEB}">
      <dsp:nvSpPr>
        <dsp:cNvPr id="0" name=""/>
        <dsp:cNvSpPr/>
      </dsp:nvSpPr>
      <dsp:spPr>
        <a:xfrm>
          <a:off x="14021" y="488583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Akıl yürütme</a:t>
          </a:r>
          <a:endParaRPr lang="en-US" sz="1600" kern="1200"/>
        </a:p>
      </dsp:txBody>
      <dsp:txXfrm>
        <a:off x="14021" y="488583"/>
        <a:ext cx="5490942" cy="389346"/>
      </dsp:txXfrm>
    </dsp:sp>
    <dsp:sp modelId="{AE3E5AE2-308B-42AC-825E-80135C888F9C}">
      <dsp:nvSpPr>
        <dsp:cNvPr id="0" name=""/>
        <dsp:cNvSpPr/>
      </dsp:nvSpPr>
      <dsp:spPr>
        <a:xfrm>
          <a:off x="0" y="975266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D255E-C4F6-4DAB-B3A6-A7FFC801967A}">
      <dsp:nvSpPr>
        <dsp:cNvPr id="0" name=""/>
        <dsp:cNvSpPr/>
      </dsp:nvSpPr>
      <dsp:spPr>
        <a:xfrm>
          <a:off x="2368" y="1108537"/>
          <a:ext cx="9284" cy="4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A229-11EA-4825-B3A8-75FAC9B08D9F}">
      <dsp:nvSpPr>
        <dsp:cNvPr id="0" name=""/>
        <dsp:cNvSpPr/>
      </dsp:nvSpPr>
      <dsp:spPr>
        <a:xfrm>
          <a:off x="14021" y="975266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İnanç Kavrama  dayanır = İnanç  - [Madde]</a:t>
          </a:r>
          <a:endParaRPr lang="en-US" sz="1600" kern="1200"/>
        </a:p>
      </dsp:txBody>
      <dsp:txXfrm>
        <a:off x="14021" y="975266"/>
        <a:ext cx="5490942" cy="389346"/>
      </dsp:txXfrm>
    </dsp:sp>
    <dsp:sp modelId="{183312B9-DDCB-44DF-B92C-D2AAB9DC53BD}">
      <dsp:nvSpPr>
        <dsp:cNvPr id="0" name=""/>
        <dsp:cNvSpPr/>
      </dsp:nvSpPr>
      <dsp:spPr>
        <a:xfrm>
          <a:off x="0" y="1461948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5A194-EB1D-4635-BB91-5410675D406D}">
      <dsp:nvSpPr>
        <dsp:cNvPr id="0" name=""/>
        <dsp:cNvSpPr/>
      </dsp:nvSpPr>
      <dsp:spPr>
        <a:xfrm>
          <a:off x="2368" y="1595220"/>
          <a:ext cx="9284" cy="43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3202D-CB6A-43B8-9C24-1D3DF82F48D6}">
      <dsp:nvSpPr>
        <dsp:cNvPr id="0" name=""/>
        <dsp:cNvSpPr/>
      </dsp:nvSpPr>
      <dsp:spPr>
        <a:xfrm>
          <a:off x="14021" y="1461948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Kural </a:t>
          </a:r>
          <a:endParaRPr lang="en-US" sz="1600" kern="1200"/>
        </a:p>
      </dsp:txBody>
      <dsp:txXfrm>
        <a:off x="14021" y="1461948"/>
        <a:ext cx="5490942" cy="389346"/>
      </dsp:txXfrm>
    </dsp:sp>
    <dsp:sp modelId="{02686277-D8AE-4BE1-9D3A-36BA4FB45D8B}">
      <dsp:nvSpPr>
        <dsp:cNvPr id="0" name=""/>
        <dsp:cNvSpPr/>
      </dsp:nvSpPr>
      <dsp:spPr>
        <a:xfrm>
          <a:off x="0" y="1948631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E3F65-D540-47F1-82B5-BCD62C9E7160}">
      <dsp:nvSpPr>
        <dsp:cNvPr id="0" name=""/>
        <dsp:cNvSpPr/>
      </dsp:nvSpPr>
      <dsp:spPr>
        <a:xfrm>
          <a:off x="2368" y="2081903"/>
          <a:ext cx="9284" cy="43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BD264-CBFE-451F-9AB1-D4C1434D43AB}">
      <dsp:nvSpPr>
        <dsp:cNvPr id="0" name=""/>
        <dsp:cNvSpPr/>
      </dsp:nvSpPr>
      <dsp:spPr>
        <a:xfrm>
          <a:off x="14021" y="1948631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Dogma</a:t>
          </a:r>
          <a:endParaRPr lang="en-US" sz="1600" kern="1200"/>
        </a:p>
      </dsp:txBody>
      <dsp:txXfrm>
        <a:off x="14021" y="1948631"/>
        <a:ext cx="5490942" cy="389346"/>
      </dsp:txXfrm>
    </dsp:sp>
    <dsp:sp modelId="{CCA020EF-2DBB-4A8B-8031-9CC03B09AB4F}">
      <dsp:nvSpPr>
        <dsp:cNvPr id="0" name=""/>
        <dsp:cNvSpPr/>
      </dsp:nvSpPr>
      <dsp:spPr>
        <a:xfrm>
          <a:off x="0" y="2435314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9FCF-97FC-4A6E-96A8-E7BD59239A2B}">
      <dsp:nvSpPr>
        <dsp:cNvPr id="0" name=""/>
        <dsp:cNvSpPr/>
      </dsp:nvSpPr>
      <dsp:spPr>
        <a:xfrm>
          <a:off x="2368" y="2568585"/>
          <a:ext cx="9284" cy="43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C2254-0098-457F-8181-F11E2A1AEDB9}">
      <dsp:nvSpPr>
        <dsp:cNvPr id="0" name=""/>
        <dsp:cNvSpPr/>
      </dsp:nvSpPr>
      <dsp:spPr>
        <a:xfrm>
          <a:off x="14021" y="2435314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Gözlem</a:t>
          </a:r>
          <a:endParaRPr lang="en-US" sz="1600" kern="1200"/>
        </a:p>
      </dsp:txBody>
      <dsp:txXfrm>
        <a:off x="14021" y="2435314"/>
        <a:ext cx="5490942" cy="389346"/>
      </dsp:txXfrm>
    </dsp:sp>
    <dsp:sp modelId="{13BCC818-56A3-4C74-9CEB-AC80948FD64F}">
      <dsp:nvSpPr>
        <dsp:cNvPr id="0" name=""/>
        <dsp:cNvSpPr/>
      </dsp:nvSpPr>
      <dsp:spPr>
        <a:xfrm>
          <a:off x="0" y="2921997"/>
          <a:ext cx="5616561" cy="2708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F9A5E-4D04-4CF2-9B3A-8FCCA235C7C1}">
      <dsp:nvSpPr>
        <dsp:cNvPr id="0" name=""/>
        <dsp:cNvSpPr/>
      </dsp:nvSpPr>
      <dsp:spPr>
        <a:xfrm>
          <a:off x="2368" y="3055268"/>
          <a:ext cx="9284" cy="43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22DDE-4A9E-4268-8071-3E7BE6EF206F}">
      <dsp:nvSpPr>
        <dsp:cNvPr id="0" name=""/>
        <dsp:cNvSpPr/>
      </dsp:nvSpPr>
      <dsp:spPr>
        <a:xfrm>
          <a:off x="14021" y="2921997"/>
          <a:ext cx="5490942" cy="3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6" tIns="41206" rIns="41206" bIns="412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/>
            <a:t>“Açıklamak </a:t>
          </a:r>
          <a:r>
            <a:rPr lang="tr-TR" sz="1600" b="1" kern="1200"/>
            <a:t>“   iddiası </a:t>
          </a:r>
          <a:endParaRPr lang="en-US" sz="1600" kern="1200"/>
        </a:p>
      </dsp:txBody>
      <dsp:txXfrm>
        <a:off x="14021" y="2921997"/>
        <a:ext cx="5490942" cy="389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28E0-B44C-4200-9615-BF1ABB26B557}">
      <dsp:nvSpPr>
        <dsp:cNvPr id="0" name=""/>
        <dsp:cNvSpPr/>
      </dsp:nvSpPr>
      <dsp:spPr>
        <a:xfrm>
          <a:off x="0" y="3766"/>
          <a:ext cx="6250193" cy="8022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A813C-6A04-4DD8-96CC-ADA12352423F}">
      <dsp:nvSpPr>
        <dsp:cNvPr id="0" name=""/>
        <dsp:cNvSpPr/>
      </dsp:nvSpPr>
      <dsp:spPr>
        <a:xfrm>
          <a:off x="242678" y="184271"/>
          <a:ext cx="441233" cy="441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2928E-D654-41B7-93EB-DE630BD72797}">
      <dsp:nvSpPr>
        <dsp:cNvPr id="0" name=""/>
        <dsp:cNvSpPr/>
      </dsp:nvSpPr>
      <dsp:spPr>
        <a:xfrm>
          <a:off x="926590" y="3766"/>
          <a:ext cx="5323602" cy="8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4" tIns="84904" rIns="84904" bIns="8490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DENEY BİLİMLERİ İLE METAFİZİĞİ BİRBİRİNDEN AYIRAN NEDİR ?</a:t>
          </a:r>
          <a:endParaRPr lang="en-US" sz="1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6590" y="3766"/>
        <a:ext cx="5323602" cy="802242"/>
      </dsp:txXfrm>
    </dsp:sp>
    <dsp:sp modelId="{7338DD0F-CECC-4FB0-81C9-27C71381A726}">
      <dsp:nvSpPr>
        <dsp:cNvPr id="0" name=""/>
        <dsp:cNvSpPr/>
      </dsp:nvSpPr>
      <dsp:spPr>
        <a:xfrm>
          <a:off x="0" y="1006569"/>
          <a:ext cx="6250193" cy="8022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3D4E4-8EB9-47A4-BEA4-B2A4D38AE90D}">
      <dsp:nvSpPr>
        <dsp:cNvPr id="0" name=""/>
        <dsp:cNvSpPr/>
      </dsp:nvSpPr>
      <dsp:spPr>
        <a:xfrm>
          <a:off x="242678" y="1187074"/>
          <a:ext cx="441233" cy="441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D6845-3B7A-4A0C-B770-CCDEE97C5BB7}">
      <dsp:nvSpPr>
        <dsp:cNvPr id="0" name=""/>
        <dsp:cNvSpPr/>
      </dsp:nvSpPr>
      <dsp:spPr>
        <a:xfrm>
          <a:off x="926590" y="1103881"/>
          <a:ext cx="5323602" cy="8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4" tIns="84904" rIns="84904" bIns="849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kern="1200" dirty="0"/>
            <a:t>Çürütülemez bir önerme  deneysel bilimlerin konusu olamaz fakat bu onu anlamsız kılmaz</a:t>
          </a:r>
          <a:endParaRPr lang="en-US" sz="1900" b="0" kern="1200" dirty="0"/>
        </a:p>
      </dsp:txBody>
      <dsp:txXfrm>
        <a:off x="926590" y="1103881"/>
        <a:ext cx="5323602" cy="802242"/>
      </dsp:txXfrm>
    </dsp:sp>
    <dsp:sp modelId="{EF022DAF-1498-4CD7-82EA-16AFE8B50527}">
      <dsp:nvSpPr>
        <dsp:cNvPr id="0" name=""/>
        <dsp:cNvSpPr/>
      </dsp:nvSpPr>
      <dsp:spPr>
        <a:xfrm>
          <a:off x="0" y="2009373"/>
          <a:ext cx="6250193" cy="8022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12B20-A975-44E2-98B4-E2B4257BDE67}">
      <dsp:nvSpPr>
        <dsp:cNvPr id="0" name=""/>
        <dsp:cNvSpPr/>
      </dsp:nvSpPr>
      <dsp:spPr>
        <a:xfrm>
          <a:off x="242678" y="2189877"/>
          <a:ext cx="441233" cy="441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5CEC2-8505-4DB8-BD58-071D47A55EFC}">
      <dsp:nvSpPr>
        <dsp:cNvPr id="0" name=""/>
        <dsp:cNvSpPr/>
      </dsp:nvSpPr>
      <dsp:spPr>
        <a:xfrm>
          <a:off x="926590" y="2009373"/>
          <a:ext cx="5323602" cy="8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4" tIns="84904" rIns="84904" bIns="849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Bilimsel Kuramların çoğu bilim öncesi öykülerden doğmuştur</a:t>
          </a:r>
          <a:endParaRPr lang="en-US" sz="1900" kern="1200"/>
        </a:p>
      </dsp:txBody>
      <dsp:txXfrm>
        <a:off x="926590" y="2009373"/>
        <a:ext cx="5323602" cy="802242"/>
      </dsp:txXfrm>
    </dsp:sp>
    <dsp:sp modelId="{8E1216A6-4A86-409C-B8BF-4FECC87CAC39}">
      <dsp:nvSpPr>
        <dsp:cNvPr id="0" name=""/>
        <dsp:cNvSpPr/>
      </dsp:nvSpPr>
      <dsp:spPr>
        <a:xfrm>
          <a:off x="0" y="3012176"/>
          <a:ext cx="6250193" cy="8022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A58F4-44AB-4A83-B47C-04FED86BD761}">
      <dsp:nvSpPr>
        <dsp:cNvPr id="0" name=""/>
        <dsp:cNvSpPr/>
      </dsp:nvSpPr>
      <dsp:spPr>
        <a:xfrm>
          <a:off x="242678" y="3192681"/>
          <a:ext cx="441233" cy="441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EF7C7-A259-4620-8E5B-604D5B5C7596}">
      <dsp:nvSpPr>
        <dsp:cNvPr id="0" name=""/>
        <dsp:cNvSpPr/>
      </dsp:nvSpPr>
      <dsp:spPr>
        <a:xfrm>
          <a:off x="926590" y="3012176"/>
          <a:ext cx="5323602" cy="8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4" tIns="84904" rIns="84904" bIns="849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Sınır doğrunabilirlik ise teolojide bir bilimdir</a:t>
          </a:r>
          <a:r>
            <a:rPr lang="tr-TR" sz="1900" kern="1200"/>
            <a:t>, Dünyada bunu doğrulayacak binlerce veri sunulabilir</a:t>
          </a:r>
          <a:endParaRPr lang="en-US" sz="1900" kern="1200"/>
        </a:p>
      </dsp:txBody>
      <dsp:txXfrm>
        <a:off x="926590" y="3012176"/>
        <a:ext cx="5323602" cy="802242"/>
      </dsp:txXfrm>
    </dsp:sp>
    <dsp:sp modelId="{4C946FC6-88DB-49B2-BBD8-E06540A74EEC}">
      <dsp:nvSpPr>
        <dsp:cNvPr id="0" name=""/>
        <dsp:cNvSpPr/>
      </dsp:nvSpPr>
      <dsp:spPr>
        <a:xfrm>
          <a:off x="0" y="4014979"/>
          <a:ext cx="6250193" cy="8022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23C01-2248-405A-92F2-5462F468839A}">
      <dsp:nvSpPr>
        <dsp:cNvPr id="0" name=""/>
        <dsp:cNvSpPr/>
      </dsp:nvSpPr>
      <dsp:spPr>
        <a:xfrm>
          <a:off x="242678" y="4195484"/>
          <a:ext cx="441233" cy="441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851C1-48CB-4BEE-B277-4171A272F4F7}">
      <dsp:nvSpPr>
        <dsp:cNvPr id="0" name=""/>
        <dsp:cNvSpPr/>
      </dsp:nvSpPr>
      <dsp:spPr>
        <a:xfrm>
          <a:off x="926590" y="4014979"/>
          <a:ext cx="5323602" cy="8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4" tIns="84904" rIns="84904" bIns="849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u="sng" kern="1200"/>
            <a:t>Bilimsel bilgi tahmin bilgisidir. Kesinlik yoktur</a:t>
          </a:r>
          <a:r>
            <a:rPr lang="tr-TR" sz="1900" kern="1200"/>
            <a:t>.</a:t>
          </a:r>
          <a:endParaRPr lang="en-US" sz="1900" kern="1200"/>
        </a:p>
      </dsp:txBody>
      <dsp:txXfrm>
        <a:off x="926590" y="4014979"/>
        <a:ext cx="5323602" cy="802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4BDD3-6A71-4F54-A2F2-2C5114F8938F}" type="datetimeFigureOut">
              <a:rPr lang="tr-TR" smtClean="0"/>
              <a:t>26.02.2023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BA64-98BA-4EB4-BAEA-F4CA1DC880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69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BA64-98BA-4EB4-BAEA-F4CA1DC8807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49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14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14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52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19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96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11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4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55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E66C-09BB-4602-B8BA-088318AFCFB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87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BA64-98BA-4EB4-BAEA-F4CA1DC8807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03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71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0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41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3BA64-98BA-4EB4-BAEA-F4CA1DC8807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68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F429-2209-4D0F-9F77-567FD191E4DA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84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E2FF0B10-5A8C-41B8-8DBF-98DC0B73BCC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72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6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drorhancanbolat.com/" TargetMode="External"/><Relationship Id="rId2" Type="http://schemas.openxmlformats.org/officeDocument/2006/relationships/hyperlink" Target="https://yasam.gazi.edu.t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scopu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ksisozluk.com/herakleitos--350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com.tr/yazar/orhan-canbolat/s=13413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.com.tr/yayinevi/akademisyen-kitabevi/s=33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etin kutusu 17">
            <a:extLst>
              <a:ext uri="{FF2B5EF4-FFF2-40B4-BE49-F238E27FC236}">
                <a16:creationId xmlns:a16="http://schemas.microsoft.com/office/drawing/2014/main" id="{1C5B8030-FECE-4FAE-94EF-4D313595C5F9}"/>
              </a:ext>
            </a:extLst>
          </p:cNvPr>
          <p:cNvSpPr txBox="1"/>
          <p:nvPr/>
        </p:nvSpPr>
        <p:spPr>
          <a:xfrm>
            <a:off x="4363278" y="3668359"/>
            <a:ext cx="3240157" cy="2462565"/>
          </a:xfrm>
          <a:prstGeom prst="rect">
            <a:avLst/>
          </a:prstGeom>
          <a:noFill/>
        </p:spPr>
        <p:txBody>
          <a:bodyPr wrap="square" anchor="t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https://avesis.gazi.edu.tr/ocanbolat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https://yasam.gazi.edu.tr</a:t>
            </a:r>
            <a:endParaRPr lang="tr-TR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www.profdrorhancanbolat.com</a:t>
            </a:r>
            <a:endParaRPr lang="tr-TR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Orhan Canbolat – Youtube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Orhan Canbolat‬ - ‪Google </a:t>
            </a:r>
            <a:r>
              <a:rPr lang="tr-TR" sz="2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b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https://www.scopus.com</a:t>
            </a:r>
            <a:r>
              <a:rPr lang="tr-TR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Orhan Canbolat</a:t>
            </a:r>
            <a:br>
              <a:rPr 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F8268E-5E81-4B65-A3CF-FD67EA3D4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90"/>
            <a:ext cx="10966440" cy="10379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BİLİM </a:t>
            </a:r>
            <a:br>
              <a:rPr lang="en-US" sz="24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en-US" sz="24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BİLİM FELSEFESİ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2876D8-0ED2-4110-A503-B10049687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8" y="1957891"/>
            <a:ext cx="11560729" cy="123174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endParaRPr lang="tr-T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 BİLİMLERİNİN FELSEFİ TEMELLERİ</a:t>
            </a:r>
            <a:r>
              <a:rPr lang="tr-TR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ALGI VE KAVRAMLAR</a:t>
            </a:r>
            <a:endParaRPr lang="tr-TR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7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</a:t>
            </a:r>
            <a:r>
              <a:rPr lang="tr-TR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 CANBOLAT</a:t>
            </a:r>
          </a:p>
          <a:p>
            <a:endParaRPr lang="en-US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7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tr-TR" sz="800" dirty="0"/>
          </a:p>
          <a:p>
            <a:pPr algn="l"/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063EF2-4791-5B89-BE99-E87D6BA30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13" y="3477746"/>
            <a:ext cx="2196630" cy="309214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B41F339-A424-810F-18CE-A0B8AD12E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3429000"/>
            <a:ext cx="2034556" cy="30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0D8357-D86C-4520-9443-EE31A9CB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84841"/>
            <a:ext cx="10473965" cy="923827"/>
          </a:xfrm>
        </p:spPr>
        <p:txBody>
          <a:bodyPr>
            <a:normAutofit/>
          </a:bodyPr>
          <a:lstStyle/>
          <a:p>
            <a:r>
              <a:rPr lang="tr-T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 VE BİLİM FELSEFESİ – </a:t>
            </a:r>
            <a:r>
              <a:rPr lang="tr-TR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Felsefe        Bilim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15B34F-947E-45C4-81D3-6817D935F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097" y="923826"/>
            <a:ext cx="2344134" cy="562975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FELSEFE</a:t>
            </a:r>
          </a:p>
          <a:p>
            <a:pPr marL="0" indent="0">
              <a:buNone/>
            </a:pP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Hakikat arayışıdır</a:t>
            </a: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için ?</a:t>
            </a:r>
          </a:p>
          <a:p>
            <a:pPr marL="0" indent="0">
              <a:buNone/>
            </a:pPr>
            <a:r>
              <a:rPr lang="tr-T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adına ?</a:t>
            </a:r>
          </a:p>
          <a:p>
            <a:pPr marL="0" indent="0">
              <a:buNone/>
            </a:pPr>
            <a:r>
              <a:rPr lang="tr-T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 amaç uğruna ?</a:t>
            </a: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tezlerini vaaz eder</a:t>
            </a: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Felsefe Bilim ilişkisi</a:t>
            </a:r>
          </a:p>
          <a:p>
            <a:pPr marL="0" indent="0">
              <a:buNone/>
            </a:pP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Felsefe ilişkisi</a:t>
            </a: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91A4D16-FA8D-4582-841D-7C7E9F21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130" y="923826"/>
            <a:ext cx="5920033" cy="5629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8000" b="1" dirty="0"/>
              <a:t>BİLİM FELSEFESİ</a:t>
            </a:r>
          </a:p>
          <a:p>
            <a:pPr marL="0" indent="0">
              <a:buNone/>
            </a:pP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1.Bilimsel teorilerin </a:t>
            </a:r>
            <a:r>
              <a:rPr lang="tr-TR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görüşü</a:t>
            </a: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Bilimin anlamının  </a:t>
            </a:r>
            <a:r>
              <a:rPr lang="tr-TR" sz="5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formülasyonunu</a:t>
            </a:r>
            <a:r>
              <a:rPr lang="tr-TR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yapar </a:t>
            </a:r>
          </a:p>
          <a:p>
            <a:pPr marL="0" indent="0">
              <a:buNone/>
            </a:pP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2.Bilim adamlarının </a:t>
            </a:r>
            <a:r>
              <a:rPr lang="tr-TR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eğilimini / varsayımlarını </a:t>
            </a: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ifade eder</a:t>
            </a:r>
          </a:p>
          <a:p>
            <a:pPr marL="0" indent="0">
              <a:buNone/>
            </a:pP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3.Bilimsel </a:t>
            </a:r>
            <a:r>
              <a:rPr lang="tr-TR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 ve kavramları analiz </a:t>
            </a: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edip açıklar</a:t>
            </a:r>
          </a:p>
          <a:p>
            <a:endParaRPr lang="tr-TR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tr-TR" sz="5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 felsefesi ikinci sınıf kriter disiplindir ve aşağıdaki  sorulara cevap arar;</a:t>
            </a:r>
          </a:p>
          <a:p>
            <a:pPr marL="0" indent="0">
              <a:buNone/>
            </a:pPr>
            <a:r>
              <a:rPr lang="tr-TR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a.Bilimsel</a:t>
            </a:r>
            <a:r>
              <a:rPr lang="tr-T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araştırmayı </a:t>
            </a:r>
            <a:r>
              <a:rPr lang="tr-TR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araştırma türlerinden ayıran özellikler nelerdir?.</a:t>
            </a:r>
          </a:p>
          <a:p>
            <a:pPr marL="0" indent="0">
              <a:buNone/>
            </a:pPr>
            <a:r>
              <a:rPr lang="tr-TR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b.Bilim</a:t>
            </a:r>
            <a:r>
              <a:rPr lang="tr-T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adamları </a:t>
            </a:r>
            <a:r>
              <a:rPr lang="tr-TR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doğayı incelerken hangi yolları  izler ?.</a:t>
            </a:r>
          </a:p>
          <a:p>
            <a:pPr marL="0" indent="0">
              <a:buNone/>
            </a:pPr>
            <a:r>
              <a:rPr lang="tr-TR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tr-TR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lang="tr-TR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açıklamanın </a:t>
            </a:r>
            <a:r>
              <a:rPr lang="tr-TR" sz="5600" b="1" u="sng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olması </a:t>
            </a:r>
            <a:r>
              <a:rPr lang="tr-TR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 koşulların yerine getirilmesi gerekir?.</a:t>
            </a:r>
          </a:p>
          <a:p>
            <a:pPr marL="0" indent="0">
              <a:buNone/>
            </a:pPr>
            <a:endParaRPr lang="tr-TR" sz="5600" b="1" dirty="0"/>
          </a:p>
          <a:p>
            <a:pPr marL="0" indent="0">
              <a:buNone/>
            </a:pPr>
            <a:r>
              <a:rPr lang="tr-TR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 yapmakla bilimin nasıl yapılması gerektiği üzerine düşünmek farklı şeylerdir. </a:t>
            </a:r>
          </a:p>
          <a:p>
            <a:pPr marL="0" indent="0">
              <a:buNone/>
            </a:pPr>
            <a:r>
              <a:rPr lang="tr-TR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Bilimci genellikle felsefe yapmaz,  işini yapar  fakat bazı bilimciler felsefe yapabilir</a:t>
            </a:r>
            <a:endParaRPr lang="tr-T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5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Teorilerin değerlendirilmesindeki örneklerden habersiz olan bilim adamı  </a:t>
            </a:r>
            <a:r>
              <a:rPr lang="tr-TR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kendisini yeterli derecede değerlendiremez, </a:t>
            </a:r>
          </a:p>
          <a:p>
            <a:pPr marL="0" indent="0" algn="just">
              <a:buNone/>
            </a:pPr>
            <a:r>
              <a:rPr lang="tr-TR" sz="5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Bilimsel uygulamalardan habersiz  bilim felsefecileri de</a:t>
            </a:r>
            <a:r>
              <a:rPr lang="tr-TR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bilimsel yöntem üzerine olan kavrayışa yönelik açıklamalar yapacak gibi görünmemektedir.</a:t>
            </a:r>
          </a:p>
          <a:p>
            <a:pPr marL="0" indent="0" algn="just">
              <a:buNone/>
            </a:pP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Bilim felsefecisi  </a:t>
            </a:r>
            <a:r>
              <a:rPr lang="tr-TR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teorilerde ima edilen </a:t>
            </a:r>
            <a:r>
              <a:rPr lang="tr-TR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genel kabul edilebilirlik kriterlerini araştıran kişidir </a:t>
            </a:r>
            <a:r>
              <a:rPr lang="tr-TR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yada  bilim felsefecisi niteliğindeki bilim  insanıdır.</a:t>
            </a:r>
          </a:p>
          <a:p>
            <a:pPr algn="just"/>
            <a:endParaRPr lang="tr-T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F3D24B5-4BF3-40B2-B2F3-4714A1AAAE90}"/>
              </a:ext>
            </a:extLst>
          </p:cNvPr>
          <p:cNvSpPr txBox="1"/>
          <p:nvPr/>
        </p:nvSpPr>
        <p:spPr>
          <a:xfrm>
            <a:off x="2452255" y="1008668"/>
            <a:ext cx="3398039" cy="638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b="1" kern="12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BİLİM =  Doğada var olan sorulara cevap arama EYLEMİDİR</a:t>
            </a: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 bilgi </a:t>
            </a:r>
            <a:r>
              <a:rPr lang="tr-T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«bilgi türlerinden» </a:t>
            </a:r>
            <a:r>
              <a:rPr lang="tr-T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tanesidir. Fakat hedefi diğerlerinden farklıdır.  </a:t>
            </a:r>
            <a:r>
              <a:rPr lang="tr-T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Doğanın en zayıf yaratığının kendisin, diğer canlıları ve doğayı ve evreni kontrol etme hayalinin en büyük aracıdır</a:t>
            </a:r>
            <a:r>
              <a:rPr lang="tr-T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tabLst>
                <a:tab pos="457200" algn="l"/>
              </a:tabLst>
            </a:pP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tr-TR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Bilimsel pratik </a:t>
            </a:r>
            <a:r>
              <a:rPr lang="tr-TR" sz="1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gerçeklik</a:t>
            </a:r>
            <a:r>
              <a:rPr lang="tr-TR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hakkında </a:t>
            </a:r>
            <a:r>
              <a:rPr lang="tr-TR" sz="1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nesnel bilgi </a:t>
            </a:r>
            <a:r>
              <a:rPr lang="tr-TR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sağlayan biricik pratiktir. Diğer pratiklere indirgenemez.</a:t>
            </a:r>
            <a:r>
              <a:rPr lang="tr-TR" sz="1600" kern="120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tabLst>
                <a:tab pos="457200" algn="l"/>
              </a:tabLst>
            </a:pPr>
            <a:r>
              <a:rPr lang="tr-TR" sz="1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GERÇEKLİK VE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NESNELLİK İDDİASI</a:t>
            </a:r>
          </a:p>
          <a:p>
            <a:r>
              <a:rPr lang="tr-TR" sz="1600" kern="120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Louis Pierre </a:t>
            </a:r>
            <a:r>
              <a:rPr lang="tr-TR" sz="1600" kern="1200" dirty="0" err="1">
                <a:solidFill>
                  <a:srgbClr val="4D515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Althusser</a:t>
            </a:r>
            <a:r>
              <a:rPr lang="tr-TR" sz="1600" dirty="0">
                <a:solidFill>
                  <a:srgbClr val="4D515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1918-1990</a:t>
            </a:r>
          </a:p>
          <a:p>
            <a:endParaRPr lang="tr-TR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Açıklayıcı bilim; DOĞA  OLAYLARININ </a:t>
            </a:r>
            <a:r>
              <a:rPr lang="tr-TR" sz="1600" b="1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niçin</a:t>
            </a: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 NASIL –NEDEN )  bu şekilde  vuku bulduklarını  anlama tutkusu ve  arzusudur</a:t>
            </a:r>
            <a:r>
              <a:rPr lang="tr-T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itchFamily="18" charset="0"/>
              </a:rPr>
              <a:t> Emile </a:t>
            </a:r>
            <a:r>
              <a:rPr lang="tr-T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itchFamily="18" charset="0"/>
              </a:rPr>
              <a:t>Mayerson</a:t>
            </a:r>
            <a:r>
              <a:rPr lang="tr-T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</a:p>
          <a:p>
            <a:r>
              <a:rPr lang="tr-T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itchFamily="18" charset="0"/>
              </a:rPr>
              <a:t>1859 - 1933.</a:t>
            </a:r>
          </a:p>
          <a:p>
            <a:endParaRPr lang="tr-TR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tr-TR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tr-TR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7F914E8-7FAE-42C9-8A6E-0B88B5C49783}"/>
              </a:ext>
            </a:extLst>
          </p:cNvPr>
          <p:cNvCxnSpPr>
            <a:cxnSpLocks/>
          </p:cNvCxnSpPr>
          <p:nvPr/>
        </p:nvCxnSpPr>
        <p:spPr>
          <a:xfrm>
            <a:off x="9156318" y="569997"/>
            <a:ext cx="3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9E1A8CB-6352-48B1-84D0-3DB774A311E7}"/>
              </a:ext>
            </a:extLst>
          </p:cNvPr>
          <p:cNvCxnSpPr>
            <a:cxnSpLocks/>
          </p:cNvCxnSpPr>
          <p:nvPr/>
        </p:nvCxnSpPr>
        <p:spPr>
          <a:xfrm flipH="1">
            <a:off x="9156319" y="746912"/>
            <a:ext cx="309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0164" y="0"/>
            <a:ext cx="11835245" cy="2601798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br>
              <a:rPr lang="tr-TR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tr-TR" sz="2800" b="1" i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tr-TR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İZİK –  METAFİZİK</a:t>
            </a:r>
            <a:br>
              <a:rPr lang="tr-TR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BİZ YALNIZCA MADDENİN VE KUVVETİN DOĞASINI AÇIĞA ÇIKARMANIN PEŞİNDEYİZ. </a:t>
            </a:r>
            <a:r>
              <a:rPr lang="tr-TR" sz="16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 ÖTESİ ALANIMIZ DEĞİL</a:t>
            </a:r>
            <a:r>
              <a:rPr lang="tr-TR" sz="1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tr-TR" sz="1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i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Mendelin</a:t>
            </a:r>
            <a:r>
              <a:rPr lang="tr-TR" sz="1600" b="1" i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makalesinin 1865’te ilk kez okunduğu </a:t>
            </a:r>
            <a:r>
              <a:rPr lang="tr-TR" sz="1600" b="1" i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Brünn</a:t>
            </a:r>
            <a:r>
              <a:rPr lang="tr-TR" sz="1600" b="1" i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doğa bilimleri cemiyetinin manifestosu</a:t>
            </a:r>
            <a:br>
              <a:rPr lang="tr-TR" sz="1600" i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tr-TR" sz="1600" i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tr-TR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Bilgi - Bilim Dışı bilgi </a:t>
            </a:r>
            <a:br>
              <a:rPr lang="tr-TR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Kategorize  etmek - OC</a:t>
            </a:r>
          </a:p>
        </p:txBody>
      </p:sp>
      <p:graphicFrame>
        <p:nvGraphicFramePr>
          <p:cNvPr id="11" name="3 İçerik Yer Tutucusu">
            <a:extLst>
              <a:ext uri="{FF2B5EF4-FFF2-40B4-BE49-F238E27FC236}">
                <a16:creationId xmlns:a16="http://schemas.microsoft.com/office/drawing/2014/main" id="{8944256D-EC4F-B386-86BA-C8D7B5F010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8089405"/>
              </p:ext>
            </p:extLst>
          </p:nvPr>
        </p:nvGraphicFramePr>
        <p:xfrm>
          <a:off x="623455" y="3284983"/>
          <a:ext cx="5616561" cy="33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68007" y="3284982"/>
            <a:ext cx="5688570" cy="28411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</a:t>
            </a:r>
          </a:p>
          <a:p>
            <a:pPr algn="ctr">
              <a:buNone/>
            </a:pPr>
            <a:endParaRPr lang="tr-TR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/>
              <a:t>        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Eleştirel olmak</a:t>
            </a: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       Soru sormak *</a:t>
            </a:r>
          </a:p>
        </p:txBody>
      </p:sp>
      <p:sp>
        <p:nvSpPr>
          <p:cNvPr id="8" name="7 Sol Ayraç"/>
          <p:cNvSpPr/>
          <p:nvPr/>
        </p:nvSpPr>
        <p:spPr>
          <a:xfrm>
            <a:off x="5954264" y="3755532"/>
            <a:ext cx="571504" cy="243787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9" name="8 Sağ Ayraç"/>
          <p:cNvSpPr/>
          <p:nvPr/>
        </p:nvSpPr>
        <p:spPr>
          <a:xfrm>
            <a:off x="9457562" y="3755532"/>
            <a:ext cx="571504" cy="237063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D601AB-0E47-41E5-9200-3C2275DA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14" y="666974"/>
            <a:ext cx="10934521" cy="497541"/>
          </a:xfrm>
        </p:spPr>
        <p:txBody>
          <a:bodyPr>
            <a:normAutofit fontScale="90000"/>
          </a:bodyPr>
          <a:lstStyle/>
          <a:p>
            <a:r>
              <a:rPr lang="tr-TR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 BİLİMİNİN FİKRİ YAPISI- </a:t>
            </a:r>
            <a:r>
              <a:rPr lang="tr-TR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 zamanlar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                                                                               Metafizik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8D7A0C-B72B-42E8-A4FF-0901871F6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125" y="1247887"/>
            <a:ext cx="5325035" cy="52067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beri her ne kadar onun atom veya madde tanımı değişikliğe uğrasa dahi batının doğa bilimleri </a:t>
            </a:r>
            <a:r>
              <a:rPr lang="tr-TR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“MADDE”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fikrinin peşindedir.</a:t>
            </a:r>
          </a:p>
          <a:p>
            <a:pPr algn="just"/>
            <a:endParaRPr lang="tr-T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özet olarak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“yok olmayan, değişmeyen varlık  atomdur, maddeyi temsil eder ve onunla her nesne yapılabilir. Hakikat  yalnızca atomlar ve boşluktur.” 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şeklinde özetlenebilecek bir görüşle, materyalist doğa biliminin ilk temellerini atmıştır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«Materyalist doğa” düşüncesinin temel cümlelerini kuran </a:t>
            </a:r>
            <a:r>
              <a:rPr lang="tr-TR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dur. </a:t>
            </a:r>
          </a:p>
          <a:p>
            <a:pPr algn="just"/>
            <a:r>
              <a:rPr lang="tr-TR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Demokritosun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devinim fikri </a:t>
            </a:r>
            <a:r>
              <a:rPr lang="tr-TR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HERAKLİTOSLA 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uyumludur.”</a:t>
            </a:r>
          </a:p>
          <a:p>
            <a:pPr algn="just"/>
            <a:r>
              <a:rPr lang="tr-TR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Demokritosun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“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sonuçta ruh çok akışkan maddeden, ateşin ince, düz, yuvarlak atomlardan oluşur” derken </a:t>
            </a:r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beden ve ruhu “ tekçi dünya görüşüne indirgemesi onu “maddeciliğin” atası yapmaktadır. </a:t>
            </a:r>
          </a:p>
          <a:p>
            <a:pPr algn="just"/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şey atomdur. Hakikat maddeye indirilmiştir.</a:t>
            </a:r>
          </a:p>
          <a:p>
            <a:pPr algn="just"/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BATI BİLİMİ MADDE BİLGİSİNİN PEŞİNDEDİR</a:t>
            </a:r>
            <a:endParaRPr lang="tr-TR" sz="1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DARWİN’İN</a:t>
            </a:r>
            <a:r>
              <a:rPr lang="tr-T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maddeci tanımlaması eski düşüncelerin tekrarı olarak da ele alınabilir. ”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Kendinden var olan” bir maddenin “değişime” uğrayarak türleri oluşturması fikri bizi yine </a:t>
            </a:r>
            <a:r>
              <a:rPr lang="tr-TR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Demokritos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veya Aristoteles’e götürür. </a:t>
            </a:r>
          </a:p>
          <a:p>
            <a:pPr algn="just">
              <a:spcAft>
                <a:spcPts val="800"/>
              </a:spcAft>
            </a:pPr>
            <a:r>
              <a:rPr lang="tr-T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Darwin’in 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“değişim kabiliyeti olan bir canlılık tanımı” </a:t>
            </a:r>
            <a:r>
              <a:rPr lang="tr-T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maddeye yapılan </a:t>
            </a:r>
            <a:r>
              <a:rPr lang="tr-T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KUTSAL ATIFLARDAN </a:t>
            </a:r>
            <a:r>
              <a:rPr lang="tr-T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tanesidir.</a:t>
            </a:r>
          </a:p>
          <a:p>
            <a:pPr algn="just"/>
            <a:endParaRPr lang="tr-TR" sz="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800" b="1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40AD83-0AF3-4B9A-9CD3-7FC2D18B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541" y="1420009"/>
            <a:ext cx="5728895" cy="4937759"/>
          </a:xfrm>
        </p:spPr>
        <p:txBody>
          <a:bodyPr>
            <a:normAutofit fontScale="85000" lnSpcReduction="20000"/>
          </a:bodyPr>
          <a:lstStyle/>
          <a:p>
            <a:endParaRPr lang="tr-TR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PLATON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tr-TR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gerçekliğin  zihnimize ait  olduğunu ifade ederken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 madde veya doğa olarak çevirebileceğimiz, dünyanı  bir yanılgı olduğunu söyler. 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DUALİZM</a:t>
            </a:r>
          </a:p>
          <a:p>
            <a:pPr algn="just"/>
            <a:r>
              <a:rPr lang="tr-TR" sz="1500" b="1" dirty="0">
                <a:latin typeface="Times New Roman" pitchFamily="18" charset="0"/>
              </a:rPr>
              <a:t>Gerçekler değişmez, Dünya gerçek değil -  YANILSAMADI</a:t>
            </a:r>
          </a:p>
          <a:p>
            <a:pPr algn="just">
              <a:buFont typeface="Wingdings" pitchFamily="2" charset="2"/>
              <a:buNone/>
            </a:pPr>
            <a:r>
              <a:rPr lang="tr-TR" sz="1500" b="1" dirty="0">
                <a:latin typeface="Times New Roman" pitchFamily="18" charset="0"/>
              </a:rPr>
              <a:t>«Mağara Hikayesi «</a:t>
            </a:r>
          </a:p>
          <a:p>
            <a:pPr algn="just">
              <a:buFont typeface="Wingdings" pitchFamily="2" charset="2"/>
              <a:buNone/>
            </a:pPr>
            <a:r>
              <a:rPr lang="tr-TR" sz="1500" b="1" dirty="0">
                <a:latin typeface="Times New Roman" pitchFamily="18" charset="0"/>
              </a:rPr>
              <a:t> İdealar ; MUTLAK -  değişmeyen şeyler , RUH </a:t>
            </a:r>
          </a:p>
          <a:p>
            <a:pPr algn="just"/>
            <a:endParaRPr lang="tr-TR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PLATONUN “İDEASI” ”</a:t>
            </a:r>
            <a:r>
              <a:rPr lang="tr-TR" sz="1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KENDİNDEN 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Ş</a:t>
            </a:r>
            <a:r>
              <a:rPr lang="tr-TR" sz="1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EYLERDİR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Gücünü bu özelliğinden alır. Platonun “</a:t>
            </a:r>
            <a:r>
              <a:rPr lang="tr-TR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ideaların”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akılda var olduğu  ve sonsuz olduğu fikri </a:t>
            </a:r>
            <a:r>
              <a:rPr lang="tr-TR" sz="15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 METAFİZİK HEM DE BİLİMCİLER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için önemli tartışma alanlarından bir tanesidir. </a:t>
            </a:r>
          </a:p>
          <a:p>
            <a:pPr marL="0" indent="0" algn="just">
              <a:buNone/>
            </a:pP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PLATON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“bilim hakikatin bilgisini arar ve  “İdealar dışında herhangi bir nesne mutlak bilime konu olamaz”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derken antik çağın bilim kavramından bahsetmektedir, günümüzün değil. 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“İDEALAR” metafizik kavramlar olduğuna göre platonun bilim dediği metafiziğin bilgisine ulaşma yoludur</a:t>
            </a:r>
          </a:p>
          <a:p>
            <a:pPr marL="0" indent="0" algn="just">
              <a:buNone/>
            </a:pPr>
            <a:endParaRPr lang="tr-TR" sz="15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Platonun “mağara alegorisindeki yer alan 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«GERÇEK-HAYAL”  </a:t>
            </a:r>
            <a:r>
              <a:rPr lang="tr-TR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veya  </a:t>
            </a:r>
            <a:r>
              <a:rPr lang="tr-TR" sz="1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“BEDEN-RUH”</a:t>
            </a:r>
            <a:r>
              <a:rPr lang="tr-TR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kavramları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aynı şekilde güncelliğini korumaktadır çünkü </a:t>
            </a:r>
            <a:r>
              <a:rPr lang="tr-TR" sz="1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“DÜALİSTİK”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yaklaşım Platona ait olmayıp insanlık tarihi kadar eski bir kavramdır.</a:t>
            </a:r>
          </a:p>
          <a:p>
            <a:pPr marL="0" indent="0" algn="just">
              <a:buNone/>
            </a:pP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Nietzsche Platonu «Helenlerin temel içgüdülerinden sapmış , ahlaksal olarak zehirlenmiş, Hristiyanlığın bir öncülü olarak görüyorum.“ sözleriyle Platona ağır bir şekilde saldırır.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“</a:t>
            </a:r>
            <a:r>
              <a:rPr lang="tr-TR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erişilemeyen, kanıtlanmayan fakat vaaz edilen  Platonun gerçek dünyasını yıkarak»  </a:t>
            </a:r>
            <a:r>
              <a:rPr lang="tr-TR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onun sahte dünya diye tanımladığını gerçek haline getirmek ister. 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9868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1278" y="44625"/>
            <a:ext cx="11104776" cy="918648"/>
          </a:xfrm>
        </p:spPr>
        <p:txBody>
          <a:bodyPr>
            <a:normAutofit fontScale="90000"/>
          </a:bodyPr>
          <a:lstStyle/>
          <a:p>
            <a:br>
              <a:rPr lang="tr-TR" sz="31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1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 BİLİMİNİN FİKRİ YAPISI- </a:t>
            </a:r>
            <a:r>
              <a:rPr lang="tr-TR" sz="1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ANTİK ZAMANLAR </a:t>
            </a:r>
            <a:br>
              <a:rPr lang="tr-TR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 = İlk Bilim Felsefecisi</a:t>
            </a:r>
            <a:br>
              <a:rPr lang="tr-TR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15153" y="1253764"/>
            <a:ext cx="6497619" cy="5559611"/>
          </a:xfrm>
        </p:spPr>
        <p:txBody>
          <a:bodyPr>
            <a:normAutofit fontScale="85000" lnSpcReduction="20000"/>
          </a:bodyPr>
          <a:lstStyle/>
          <a:p>
            <a:r>
              <a:rPr lang="tr-TR" sz="1600" b="1" u="sng" dirty="0"/>
              <a:t>Gözlem- Açıklayıcı ileler -Bu ilkeleri öncül olarak k </a:t>
            </a:r>
            <a:r>
              <a:rPr lang="tr-TR" sz="1600" b="1" u="sng" dirty="0" err="1"/>
              <a:t>ullanarak</a:t>
            </a:r>
            <a:r>
              <a:rPr lang="tr-TR" sz="1600" b="1" u="sng" dirty="0"/>
              <a:t> önermeler elde etmek </a:t>
            </a:r>
          </a:p>
          <a:p>
            <a:pPr marL="0" indent="0">
              <a:buNone/>
            </a:pPr>
            <a:r>
              <a:rPr lang="tr-TR" sz="1400" b="1" u="sng" dirty="0"/>
              <a:t>                     </a:t>
            </a:r>
          </a:p>
          <a:p>
            <a:pPr marL="0" indent="0">
              <a:buNone/>
            </a:pPr>
            <a:r>
              <a:rPr lang="tr-TR" sz="1400" dirty="0"/>
              <a:t>                                                                                        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Tümevarım  </a:t>
            </a:r>
            <a:r>
              <a:rPr lang="tr-TR" sz="1400" dirty="0"/>
              <a:t> </a:t>
            </a:r>
          </a:p>
          <a:p>
            <a:pPr marL="0" indent="0">
              <a:buNone/>
            </a:pPr>
            <a:r>
              <a:rPr lang="tr-TR" sz="2000" b="1" dirty="0"/>
              <a:t>                               </a:t>
            </a:r>
            <a:r>
              <a:rPr lang="tr-TR" sz="2000" b="1" u="sng" dirty="0"/>
              <a:t> 1.Gözlem </a:t>
            </a:r>
            <a:r>
              <a:rPr lang="tr-TR" sz="2000" b="1" dirty="0"/>
              <a:t>                                    </a:t>
            </a:r>
            <a:r>
              <a:rPr lang="tr-TR" sz="2000" b="1" u="sng" dirty="0">
                <a:solidFill>
                  <a:srgbClr val="FF0000"/>
                </a:solidFill>
              </a:rPr>
              <a:t>2.AÇIKLAYICI  İLKELER</a:t>
            </a:r>
          </a:p>
          <a:p>
            <a:pPr marL="0" indent="0">
              <a:buNone/>
            </a:pPr>
            <a:r>
              <a:rPr lang="tr-TR" sz="2000" dirty="0"/>
              <a:t>   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</a:rPr>
              <a:t>                      </a:t>
            </a:r>
            <a:r>
              <a:rPr lang="tr-TR" sz="2000" b="1" u="sng" dirty="0">
                <a:solidFill>
                  <a:srgbClr val="FF0000"/>
                </a:solidFill>
              </a:rPr>
              <a:t>3. Önermeler</a:t>
            </a:r>
          </a:p>
          <a:p>
            <a:pPr marL="0" indent="0">
              <a:buNone/>
            </a:pPr>
            <a:r>
              <a:rPr lang="tr-TR" sz="2000" dirty="0"/>
              <a:t>                             </a:t>
            </a:r>
          </a:p>
          <a:p>
            <a:pPr marL="0" indent="0">
              <a:buNone/>
            </a:pPr>
            <a:r>
              <a:rPr lang="tr-TR" sz="2000" b="1" dirty="0"/>
              <a:t>                                                               Tümden gelim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b="1" u="sng" dirty="0"/>
          </a:p>
          <a:p>
            <a:pPr marL="0" indent="0">
              <a:buNone/>
            </a:pPr>
            <a:r>
              <a:rPr lang="tr-TR" sz="2000" b="1" u="sng" dirty="0">
                <a:latin typeface="Times New Roman" panose="02020603050405020304" pitchFamily="18" charset="0"/>
                <a:cs typeface="Times New Roman" pitchFamily="18" charset="0"/>
              </a:rPr>
              <a:t>Genellemeler</a:t>
            </a:r>
          </a:p>
          <a:p>
            <a:pPr marL="0" indent="0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Tikel = MADDE + FORMDAN OLUŞUR. Madde tikeli eşi olmayan bir birey, form ise tikeli benzer şeylerden oluşan sınıfın üyesi yapar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Form tikelin diğer tikel ile olan ortak özelliğini  tanımlar. 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1.Tümevarım= Her türün ortak özelliğinden cinsin ortak 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genellemesi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Basit sıralama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Tümevarım=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Sezgisel Tümevarım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Öngörü, Derin deneyimler sonucu  elde edilebilecek yetenekler-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6" name="Aşağı Bükülü Ok 5"/>
          <p:cNvSpPr/>
          <p:nvPr/>
        </p:nvSpPr>
        <p:spPr>
          <a:xfrm>
            <a:off x="2999656" y="1556792"/>
            <a:ext cx="27363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941371" y="963274"/>
            <a:ext cx="512247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u="sng" dirty="0"/>
              <a:t> 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Tümdengelim =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araştırmanın 2. aşaması 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tümevarımdan elde edilen önermelerin öncül olarak kullanılmasıdır. </a:t>
            </a:r>
          </a:p>
          <a:p>
            <a:endParaRPr lang="tr-T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M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S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S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öncüller  ile sonuç arasında ilişki kurar.</a:t>
            </a:r>
          </a:p>
          <a:p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 Öncülün yanlış veya doğru olmasıdır?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ÖNCÜLLER</a:t>
            </a:r>
          </a:p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-Doğru olmalı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??- 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-Sonuçtan daha iyi bilinmedir. 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yasalar açık </a:t>
            </a:r>
            <a:r>
              <a:rPr lang="tr-TR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olmalılıdır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??.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-Sonuçta belirtilen özelliğin 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SEBEBİ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olmasıdır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??</a:t>
            </a:r>
          </a:p>
          <a:p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Nedensel Bir bağıntı- NEDENLERİN NEDENİ</a:t>
            </a:r>
          </a:p>
          <a:p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1-Konuyla ilgili her örnekte doğruluğunu korur</a:t>
            </a: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2-Tüm  konuyu kapsayan bir doğruluğa sahiptir</a:t>
            </a: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Konu için temel zorunluluk oluşturur</a:t>
            </a: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Bilimlerin başlangıç ilkelerinin doğru olması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rastlantısal değildir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 ilkeler yanlış olamaz çünkü bunlar doğada olduklarından farklı  bir şey olamayacak ilişkilere ayna tutar </a:t>
            </a:r>
          </a:p>
          <a:p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Kuantum Fiziği- Genetik; Mutasyon Varyasyon </a:t>
            </a: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u="sng" dirty="0"/>
          </a:p>
          <a:p>
            <a:endParaRPr lang="tr-TR" sz="1600" u="sng" dirty="0"/>
          </a:p>
          <a:p>
            <a:endParaRPr lang="tr-TR" sz="1600" u="sng" dirty="0"/>
          </a:p>
        </p:txBody>
      </p:sp>
      <p:sp>
        <p:nvSpPr>
          <p:cNvPr id="10" name="Yukarı Bükülü Ok 9"/>
          <p:cNvSpPr/>
          <p:nvPr/>
        </p:nvSpPr>
        <p:spPr>
          <a:xfrm flipH="1">
            <a:off x="2896674" y="2775360"/>
            <a:ext cx="2893465" cy="3229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 flipH="1">
            <a:off x="5746819" y="2618484"/>
            <a:ext cx="45719" cy="322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81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301608" cy="738593"/>
          </a:xfrm>
        </p:spPr>
        <p:txBody>
          <a:bodyPr>
            <a:normAutofit fontScale="90000"/>
          </a:bodyPr>
          <a:lstStyle/>
          <a:p>
            <a:br>
              <a:rPr lang="tr-TR" sz="2800" b="1" i="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i="0" dirty="0">
                <a:latin typeface="Times New Roman" pitchFamily="18" charset="0"/>
                <a:cs typeface="Times New Roman" pitchFamily="18" charset="0"/>
              </a:rPr>
              <a:t>BATI BİLİMİNİN FİKRİ YAPISI </a:t>
            </a:r>
            <a:br>
              <a:rPr lang="tr-TR" b="1" i="0" dirty="0"/>
            </a:br>
            <a:r>
              <a:rPr lang="tr-TR" sz="2000" b="1" i="0" dirty="0"/>
              <a:t>ARİSTO -  MÖ : 384 -347 - İlk Bilim Felsefecisi</a:t>
            </a:r>
            <a:br>
              <a:rPr lang="tr-TR" b="1" i="0" dirty="0"/>
            </a:br>
            <a:endParaRPr lang="tr-TR" i="0" dirty="0"/>
          </a:p>
        </p:txBody>
      </p:sp>
      <p:sp>
        <p:nvSpPr>
          <p:cNvPr id="3" name="Dikdörtgen 2"/>
          <p:cNvSpPr/>
          <p:nvPr/>
        </p:nvSpPr>
        <p:spPr>
          <a:xfrm>
            <a:off x="179109" y="908722"/>
            <a:ext cx="82583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 bir bilim dalı tümden gelişimsel bir şekilde organize  edilmiş bir önermeler grubudur</a:t>
            </a: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GENELLEME;  Tümden gelimin öncülüne dayanır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ARİSTO MANTIĞI </a:t>
            </a:r>
          </a:p>
          <a:p>
            <a:r>
              <a:rPr lang="tr-TR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Özdeşlik ilkesi</a:t>
            </a:r>
          </a:p>
          <a:p>
            <a:r>
              <a:rPr lang="tr-T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akıl yürütmenin en başında bir terime hangi anlam verildiyse o akıl yürütme boyunca, 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terim sürekli olarak bu aynı anlamı taşımalıdır. _  İnsan  insandır / </a:t>
            </a: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DARWİN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Çelişmezlik</a:t>
            </a:r>
            <a:r>
              <a:rPr lang="tr-TR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ilkesi</a:t>
            </a: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şey, aynı zamanda hem kendisi hem başka bir şey olamaz. </a:t>
            </a:r>
            <a:r>
              <a:rPr lang="tr-TR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Zihin, birbiri ile çelişik olan iki önermeden birini kabul ederse diğerini reddeder- </a:t>
            </a: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FREUD 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halin imkansızlığı ilkesi</a:t>
            </a: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önerme ya doğrudur, ya yanlıştır,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ikisinin dışında üçüncü bir hal yoktur. </a:t>
            </a:r>
            <a:r>
              <a:rPr lang="tr-T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SCHRÖDİNGERİN KEDİSİ - </a:t>
            </a: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problemli bir tanım gri alana yer  bırakmaz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GENELLİĞİN SONRAKİ AŞAMASI ÖZEL BİLİMİN  İLK PRENSİP VE TANIMLARINI İÇERİR.  İLK PRENSİPLER  BİR BİLİMİN İÇİNDEKİ TÜM DELİLLER İÇİN ÇIKIŞ NOKTASIDISIR.</a:t>
            </a:r>
          </a:p>
          <a:p>
            <a:endParaRPr lang="tr-T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FİZİK= Katı maddeler </a:t>
            </a:r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DOĞALARI GEREĞİ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dünyanın merkezine doğru hareket eder  ??- </a:t>
            </a:r>
          </a:p>
          <a:p>
            <a:r>
              <a:rPr lang="tr-T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FİZİK; 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MEKANİK -  KÜTLE VE HAREKETLE İLGİLİDİR – ENERJİ KAVRAMI FİZİĞİ DEĞİŞTİRECEKTİR.</a:t>
            </a:r>
          </a:p>
          <a:p>
            <a:endParaRPr lang="tr-TR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BİLİMSEL AÇIKLAMA = </a:t>
            </a:r>
            <a:r>
              <a:rPr lang="tr-TR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BİÇİMSEL UNSUR, MADDİ UNSUR- ETKEN UNSUR– </a:t>
            </a:r>
            <a:r>
              <a:rPr lang="tr-T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NİHAİ AMAÇ</a:t>
            </a:r>
          </a:p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Atomcuları nihai amaca yer vermemelerinden dolayı eleştirir. </a:t>
            </a:r>
            <a:r>
              <a:rPr lang="tr-T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Nihai amaç METAFİZİK Bir kavramdır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Bilimlerin  düzgün bir </a:t>
            </a:r>
            <a:r>
              <a:rPr lang="tr-TR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şeklilde</a:t>
            </a:r>
            <a:r>
              <a:rPr lang="tr-TR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formüle edinmiş  başlangıç ilkelerinin ne bunların </a:t>
            </a:r>
            <a:r>
              <a:rPr lang="tr-TR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tümdengelimsel</a:t>
            </a:r>
            <a:r>
              <a:rPr lang="tr-TR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sonuçlarının doğru </a:t>
            </a:r>
            <a:r>
              <a:rPr lang="tr-TR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olmkatan</a:t>
            </a:r>
            <a:r>
              <a:rPr lang="tr-TR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başka seçeneği yoktur.  </a:t>
            </a:r>
          </a:p>
          <a:p>
            <a:r>
              <a:rPr lang="tr-T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 YASALARI  ZORUNLU GERÇEKLERİ ORTAYA  KOYAR </a:t>
            </a: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endParaRPr lang="tr-TR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870529C-8370-472D-ACEC-5C8A5D327954}"/>
              </a:ext>
            </a:extLst>
          </p:cNvPr>
          <p:cNvSpPr txBox="1"/>
          <p:nvPr/>
        </p:nvSpPr>
        <p:spPr>
          <a:xfrm>
            <a:off x="8437417" y="546755"/>
            <a:ext cx="365417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Mantık = Doğru Düşünmek = Bilim</a:t>
            </a:r>
            <a:br>
              <a:rPr lang="tr-TR" sz="14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tr-TR" sz="1400" b="1" u="sng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TÖZ= Madde </a:t>
            </a:r>
          </a:p>
          <a:p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Mantık tözün niteliğini anlamaktır</a:t>
            </a:r>
          </a:p>
          <a:p>
            <a:b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Varlık =  Madde + Formdur</a:t>
            </a:r>
            <a:b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MADDE DEĞİŞİM KABİLİYETİ OLANDIR</a:t>
            </a: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MATERYALİST  GÖRÜŞ</a:t>
            </a:r>
            <a:br>
              <a:rPr lang="tr-TR" sz="1600" u="sng" dirty="0">
                <a:solidFill>
                  <a:srgbClr val="000000"/>
                </a:solidFill>
                <a:latin typeface="Titillium Web"/>
                <a:ea typeface="+mn-ea"/>
                <a:cs typeface="+mn-cs"/>
              </a:rPr>
            </a:br>
            <a:br>
              <a:rPr lang="tr-TR" sz="1600" dirty="0">
                <a:solidFill>
                  <a:srgbClr val="000000"/>
                </a:solidFill>
                <a:latin typeface="Titillium Web"/>
                <a:ea typeface="+mn-ea"/>
                <a:cs typeface="+mn-cs"/>
              </a:rPr>
            </a:br>
            <a:r>
              <a:rPr lang="tr-T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Michelangelo’nun tonlarca ağılıktaki tek bir kaya parçasından yonttuğu </a:t>
            </a:r>
            <a:r>
              <a:rPr lang="tr-TR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DAVUT HEYKELİYLE </a:t>
            </a:r>
            <a:r>
              <a:rPr lang="tr-T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ilgili sanatçıda var olan </a:t>
            </a:r>
            <a:r>
              <a:rPr lang="tr-TR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fikir, </a:t>
            </a:r>
            <a:r>
              <a:rPr lang="tr-T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heykelin maddesi olan </a:t>
            </a:r>
            <a:r>
              <a:rPr lang="tr-TR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mermer, </a:t>
            </a:r>
            <a:r>
              <a:rPr lang="tr-T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heykeli yontmak için gerekli olan </a:t>
            </a:r>
            <a:r>
              <a:rPr lang="tr-TR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aletler, </a:t>
            </a:r>
            <a:r>
              <a:rPr lang="tr-T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sanatçının </a:t>
            </a:r>
            <a:r>
              <a:rPr lang="tr-TR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ustalığı </a:t>
            </a:r>
            <a:r>
              <a:rPr lang="tr-T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Aristoteles’in töz fikrini, madde-form ikilemini açıklayan en güzel örnektir.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 BİLİMİN YAPILIŞI)</a:t>
            </a: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tr-TR" sz="1600" dirty="0">
                <a:solidFill>
                  <a:srgbClr val="000000"/>
                </a:solidFill>
                <a:latin typeface="Titillium Web"/>
                <a:ea typeface="+mn-ea"/>
                <a:cs typeface="+mn-cs"/>
              </a:rPr>
            </a:br>
            <a:r>
              <a:rPr lang="tr-TR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METAFİZİK</a:t>
            </a:r>
            <a:b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Evren</a:t>
            </a: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</a:rPr>
              <a:t>; </a:t>
            </a: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Küreseldir </a:t>
            </a: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Sonludur</a:t>
            </a:r>
            <a:b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-Yer evrenin merkezindedir. (Kindi-Farabi)</a:t>
            </a:r>
            <a:b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-Evrenin merkezi yerinde merkezidir.</a:t>
            </a:r>
            <a:br>
              <a:rPr lang="tr-TR" sz="1400" b="1" strike="sngStrike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-İLK BAŞLATICI – hareket ettirici-nihai son-saf gerçeklik-</a:t>
            </a:r>
          </a:p>
          <a:p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İLK İLKE – İLK NEDEN</a:t>
            </a:r>
          </a:p>
          <a:p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</a:rPr>
              <a:t>Temel ilkelere ulaşma duyularla ulaşılır</a:t>
            </a:r>
            <a:endParaRPr lang="tr-TR" sz="1400" b="1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tr-TR" sz="1400" b="1" u="sng" dirty="0">
                <a:solidFill>
                  <a:srgbClr val="FF0000"/>
                </a:solidFill>
                <a:latin typeface="Times New Roman" pitchFamily="18" charset="0"/>
              </a:rPr>
              <a:t>Aristo </a:t>
            </a:r>
            <a:r>
              <a:rPr lang="tr-TR" sz="1400" b="1" u="sng" dirty="0" err="1">
                <a:solidFill>
                  <a:srgbClr val="FF0000"/>
                </a:solidFill>
                <a:latin typeface="Times New Roman" pitchFamily="18" charset="0"/>
              </a:rPr>
              <a:t>ikircilikli</a:t>
            </a:r>
            <a:r>
              <a:rPr lang="tr-TR" sz="1400" b="1" u="sng" dirty="0">
                <a:solidFill>
                  <a:srgbClr val="FF0000"/>
                </a:solidFill>
                <a:latin typeface="Times New Roman" pitchFamily="18" charset="0"/>
              </a:rPr>
              <a:t> bir  düşünürdür</a:t>
            </a:r>
            <a:endParaRPr lang="tr-TR" sz="1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2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8157" y="274638"/>
            <a:ext cx="9522643" cy="562074"/>
          </a:xfrm>
        </p:spPr>
        <p:txBody>
          <a:bodyPr>
            <a:normAutofit/>
          </a:bodyPr>
          <a:lstStyle/>
          <a:p>
            <a:pPr algn="ctr"/>
            <a:r>
              <a:rPr lang="tr-TR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 BİLİMİNİN FİKRİ YAPISI - </a:t>
            </a:r>
            <a:r>
              <a:rPr lang="tr-TR" sz="1600" b="1" i="0" dirty="0">
                <a:latin typeface="Times New Roman" pitchFamily="18" charset="0"/>
                <a:cs typeface="Times New Roman" pitchFamily="18" charset="0"/>
              </a:rPr>
              <a:t>RÖNESANS’IN HAZIRLANMASI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73377" y="989814"/>
            <a:ext cx="5740924" cy="579748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Grosseteste  1170-1251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1600" b="1" u="sng" dirty="0">
                <a:latin typeface="Times New Roman" pitchFamily="18" charset="0"/>
                <a:cs typeface="Times New Roman" pitchFamily="18" charset="0"/>
              </a:rPr>
              <a:t>Bilginin temeline deney  vardır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. Tanrı ve sonsuzluk alanlara yönelik bilgi, inanç bilgisidir. Bu tür bilgilere gerçek anlamda bilgi denilemez, onlara ancak inanılabilir.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BÖYLECE İNANÇ VE BİLGİ  ARASINA KESİN BİR AYRIM KONULMUŞTUR.</a:t>
            </a:r>
            <a:r>
              <a:rPr lang="tr-TR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Eğer bir hipotez belli sonuçlara işaret ediyorsa ve bu sonuçların yanlış olduğu gösterilebilirse , hipotezin kendisinde yanlış olması gerekir. </a:t>
            </a: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r-TR" sz="1800" b="1" dirty="0" err="1">
                <a:latin typeface="Times New Roman" pitchFamily="18" charset="0"/>
                <a:cs typeface="Times New Roman" pitchFamily="18" charset="0"/>
              </a:rPr>
              <a:t>Modus</a:t>
            </a: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>
                <a:latin typeface="Times New Roman" pitchFamily="18" charset="0"/>
                <a:cs typeface="Times New Roman" pitchFamily="18" charset="0"/>
              </a:rPr>
              <a:t>Tollens</a:t>
            </a: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tr-T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r-TR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Aristonun</a:t>
            </a:r>
            <a:r>
              <a:rPr lang="tr-T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Öncüllerin doğruluğu kavramına itiraz»</a:t>
            </a:r>
          </a:p>
          <a:p>
            <a:pPr algn="just">
              <a:lnSpc>
                <a:spcPct val="80000"/>
              </a:lnSpc>
              <a:buNone/>
            </a:pPr>
            <a:endParaRPr lang="tr-TR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Roger Bacon 1220 – 1292</a:t>
            </a:r>
          </a:p>
          <a:p>
            <a:pPr marL="0" indent="0"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Güvenilir bilgiye ancak akıl ve deney yoluyla ulaşılır. Tümevarım yoluyla elde dilen prensiplerin daha çok </a:t>
            </a: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deneyle test edilmesi gerekir. </a:t>
            </a:r>
          </a:p>
          <a:p>
            <a:pPr marL="0" indent="0">
              <a:buNone/>
            </a:pP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Akıl ;   Kanıtlayıcı </a:t>
            </a:r>
          </a:p>
          <a:p>
            <a:pPr marL="0" indent="0">
              <a:buNone/>
            </a:pP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Deney; Bilgi toplayıcıdır. </a:t>
            </a:r>
          </a:p>
          <a:p>
            <a:pPr>
              <a:buFont typeface="Wingdings" pitchFamily="2" charset="2"/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1A2640-0C3B-467E-9675-E41EB29B9953}"/>
              </a:ext>
            </a:extLst>
          </p:cNvPr>
          <p:cNvSpPr txBox="1"/>
          <p:nvPr/>
        </p:nvSpPr>
        <p:spPr>
          <a:xfrm>
            <a:off x="6096000" y="892200"/>
            <a:ext cx="5970309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Ockhamlı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William 1280-1349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Farkındalık Yöntemi; sonucun mevcut olduğu bir durumla, sonucun mevcut olamadığı bir durumu  karşılaştır. </a:t>
            </a:r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İNHİBİSYON DENEY MODELERİ</a:t>
            </a:r>
          </a:p>
          <a:p>
            <a:pPr algn="just">
              <a:buFont typeface="Wingdings" pitchFamily="2" charset="2"/>
              <a:buNone/>
            </a:pP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Bilim adamı tümevarım yoluyla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sadece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olgular arasındaki yeteneğe ilişkin birleşmeleri saptayabilir</a:t>
            </a:r>
          </a:p>
          <a:p>
            <a:pPr algn="just">
              <a:buFont typeface="Wingdings" pitchFamily="2" charset="2"/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Gereksiz kavramları elenebilir,  faydalı olabilecek iki teoriden basit olanı seç-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Ochamlı’nın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Usturası</a:t>
            </a:r>
          </a:p>
          <a:p>
            <a:pPr algn="just">
              <a:buFont typeface="Wingdings" pitchFamily="2" charset="2"/>
              <a:buNone/>
            </a:pP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Doğanın her zaman basit yolu seçtiği konusunda ısrar etmek Tanrının gücünü kısıtlamaktır. Tanrı bazı sonuçları elde etmek için pek ala en karmaşık yolları izleyebilir –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Metafizik</a:t>
            </a:r>
          </a:p>
          <a:p>
            <a:pPr algn="just"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Autrecourtlu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Nıcolaus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1330-1350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Aristoteles’in  Bilim ve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Evern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anlayışına karşıydı 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Öncüllerin 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işaret ettiği veya içinde barındırdığı bilgi dışında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her hangi bir bilgiye ulaşılamaz.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Tümdengelimsel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argümanlar 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portal sıkacağına benzer portakalın içinde  başata mevcut olandan fazla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portakal suyu açığa çıkaramaz. 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Tümdengelime karşı</a:t>
            </a:r>
          </a:p>
          <a:p>
            <a:pPr algn="just">
              <a:buFont typeface="Wingdings" pitchFamily="2" charset="2"/>
              <a:buNone/>
            </a:pP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Değişmediği gözlenen </a:t>
            </a:r>
            <a:r>
              <a:rPr lang="tr-TR" sz="1400" u="sng" dirty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1400" u="sng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r-TR" sz="1400" u="sng" dirty="0">
                <a:latin typeface="Times New Roman" pitchFamily="18" charset="0"/>
                <a:cs typeface="Times New Roman" pitchFamily="18" charset="0"/>
              </a:rPr>
              <a:t> korelasyonun </a:t>
            </a:r>
            <a:r>
              <a:rPr lang="tr-TR" sz="1400" u="sng" dirty="0" err="1">
                <a:latin typeface="Times New Roman" pitchFamily="18" charset="0"/>
                <a:cs typeface="Times New Roman" pitchFamily="18" charset="0"/>
              </a:rPr>
              <a:t>gelecektede</a:t>
            </a:r>
            <a:r>
              <a:rPr lang="tr-TR" sz="1400" u="sng" dirty="0">
                <a:latin typeface="Times New Roman" pitchFamily="18" charset="0"/>
                <a:cs typeface="Times New Roman" pitchFamily="18" charset="0"/>
              </a:rPr>
              <a:t> değişmeyeceğini söylemek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mümkün değildir. NEDENLE ilgili önermeler SONUÇLA ilgili önermeler işaret etmez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Tümevarıma karşı. « HUME - POPPER»</a:t>
            </a:r>
          </a:p>
          <a:p>
            <a:pPr algn="just">
              <a:buFont typeface="Wingdings" pitchFamily="2" charset="2"/>
              <a:buNone/>
            </a:pPr>
            <a:endParaRPr lang="tr-T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2871" y="130799"/>
            <a:ext cx="11347451" cy="534970"/>
          </a:xfrm>
        </p:spPr>
        <p:txBody>
          <a:bodyPr>
            <a:normAutofit fontScale="90000"/>
          </a:bodyPr>
          <a:lstStyle/>
          <a:p>
            <a:r>
              <a:rPr lang="tr-T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 BİLİMİNİN FİKRİ YAPISI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91679" y="867266"/>
            <a:ext cx="5688300" cy="58599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7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Francis Bacon 1561 - 1626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6400" dirty="0">
                <a:latin typeface="Times New Roman" pitchFamily="18" charset="0"/>
              </a:rPr>
              <a:t>Bilim insanın refahı ve </a:t>
            </a:r>
            <a:r>
              <a:rPr lang="tr-TR" sz="6400" b="1" dirty="0">
                <a:latin typeface="Times New Roman" pitchFamily="18" charset="0"/>
              </a:rPr>
              <a:t>doğayı çözmesi</a:t>
            </a:r>
            <a:r>
              <a:rPr lang="tr-TR" sz="6400" dirty="0">
                <a:latin typeface="Times New Roman" pitchFamily="18" charset="0"/>
              </a:rPr>
              <a:t> için önemlidir.</a:t>
            </a:r>
          </a:p>
          <a:p>
            <a:pPr>
              <a:lnSpc>
                <a:spcPct val="80000"/>
              </a:lnSpc>
              <a:buNone/>
            </a:pP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İnsan doğayı egemenlik altına alırsa mutlu olur.</a:t>
            </a:r>
          </a:p>
          <a:p>
            <a:pPr lvl="0">
              <a:lnSpc>
                <a:spcPct val="80000"/>
              </a:lnSpc>
              <a:buNone/>
            </a:pPr>
            <a:endParaRPr lang="tr-TR" sz="6400" dirty="0">
              <a:solidFill>
                <a:srgbClr val="002060"/>
              </a:solidFill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tr-TR" sz="6400" b="1" u="sng" dirty="0">
                <a:latin typeface="Times New Roman" pitchFamily="18" charset="0"/>
              </a:rPr>
              <a:t>Yanlış düşünmenin sebebi;</a:t>
            </a:r>
          </a:p>
          <a:p>
            <a:pPr lvl="0">
              <a:lnSpc>
                <a:spcPct val="80000"/>
              </a:lnSpc>
              <a:buNone/>
            </a:pPr>
            <a:r>
              <a:rPr lang="tr-TR" sz="6400" b="1" dirty="0">
                <a:latin typeface="Times New Roman" pitchFamily="18" charset="0"/>
              </a:rPr>
              <a:t>Aristo mantığıdır.</a:t>
            </a:r>
          </a:p>
          <a:p>
            <a:pPr lvl="0">
              <a:lnSpc>
                <a:spcPct val="80000"/>
              </a:lnSpc>
              <a:buNone/>
            </a:pPr>
            <a:r>
              <a:rPr lang="tr-TR" sz="6400" b="1" dirty="0">
                <a:latin typeface="Times New Roman" pitchFamily="18" charset="0"/>
              </a:rPr>
              <a:t>Deney ve gözlem başvurusu yok </a:t>
            </a:r>
          </a:p>
          <a:p>
            <a:pPr lvl="0">
              <a:lnSpc>
                <a:spcPct val="80000"/>
              </a:lnSpc>
              <a:buNone/>
            </a:pPr>
            <a:r>
              <a:rPr lang="tr-TR" sz="6400" b="1" dirty="0">
                <a:latin typeface="Times New Roman" pitchFamily="18" charset="0"/>
              </a:rPr>
              <a:t>Üniversitede eğitimin bozulması </a:t>
            </a:r>
          </a:p>
          <a:p>
            <a:pPr lvl="0">
              <a:lnSpc>
                <a:spcPct val="80000"/>
              </a:lnSpc>
              <a:buNone/>
            </a:pPr>
            <a:endParaRPr lang="tr-TR" sz="5600" b="1" dirty="0"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tr-TR" sz="7200" b="1" dirty="0">
                <a:solidFill>
                  <a:srgbClr val="002060"/>
                </a:solidFill>
                <a:latin typeface="Times New Roman" pitchFamily="18" charset="0"/>
              </a:rPr>
              <a:t>İnsan aklı;</a:t>
            </a:r>
          </a:p>
          <a:p>
            <a:pPr lvl="0">
              <a:lnSpc>
                <a:spcPct val="80000"/>
              </a:lnSpc>
              <a:buNone/>
            </a:pPr>
            <a:r>
              <a:rPr lang="tr-TR" sz="720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tr-TR" sz="7200" b="1" dirty="0">
                <a:solidFill>
                  <a:srgbClr val="002060"/>
                </a:solidFill>
                <a:latin typeface="Times New Roman" pitchFamily="18" charset="0"/>
              </a:rPr>
              <a:t>Geneller, </a:t>
            </a:r>
            <a:r>
              <a:rPr lang="tr-TR" sz="7200" b="1" u="sng" dirty="0">
                <a:solidFill>
                  <a:srgbClr val="002060"/>
                </a:solidFill>
                <a:latin typeface="Times New Roman" pitchFamily="18" charset="0"/>
              </a:rPr>
              <a:t>Aristo / Tümelin bilgisine ulaşmak</a:t>
            </a:r>
          </a:p>
          <a:p>
            <a:pPr lvl="0">
              <a:lnSpc>
                <a:spcPct val="80000"/>
              </a:lnSpc>
              <a:buNone/>
            </a:pPr>
            <a:r>
              <a:rPr lang="tr-TR" sz="7200" b="1" dirty="0">
                <a:solidFill>
                  <a:srgbClr val="002060"/>
                </a:solidFill>
                <a:latin typeface="Times New Roman" pitchFamily="18" charset="0"/>
              </a:rPr>
              <a:t>-Yanlışa düşer  </a:t>
            </a:r>
          </a:p>
          <a:p>
            <a:pPr lvl="0">
              <a:lnSpc>
                <a:spcPct val="80000"/>
              </a:lnSpc>
              <a:buNone/>
            </a:pPr>
            <a:r>
              <a:rPr lang="tr-TR" sz="7200" b="1" dirty="0">
                <a:solidFill>
                  <a:srgbClr val="002060"/>
                </a:solidFill>
                <a:latin typeface="Times New Roman" pitchFamily="18" charset="0"/>
              </a:rPr>
              <a:t>-Yanılır </a:t>
            </a:r>
          </a:p>
          <a:p>
            <a:pPr lvl="0">
              <a:lnSpc>
                <a:spcPct val="80000"/>
              </a:lnSpc>
              <a:buNone/>
            </a:pPr>
            <a:r>
              <a:rPr lang="tr-TR" sz="7200" b="1" dirty="0">
                <a:solidFill>
                  <a:srgbClr val="002060"/>
                </a:solidFill>
                <a:latin typeface="Times New Roman" pitchFamily="18" charset="0"/>
              </a:rPr>
              <a:t>-Önyargılı </a:t>
            </a:r>
          </a:p>
          <a:p>
            <a:pPr lvl="0">
              <a:lnSpc>
                <a:spcPct val="80000"/>
              </a:lnSpc>
              <a:buNone/>
            </a:pPr>
            <a:endParaRPr lang="tr-TR" sz="5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tr-TR" sz="6400" b="1" u="sng" dirty="0">
                <a:latin typeface="Times New Roman" pitchFamily="18" charset="0"/>
              </a:rPr>
              <a:t>DOĞRU BİLGİ ELDE  ETMEK; BİLGİ GÜÇTÜR</a:t>
            </a:r>
          </a:p>
          <a:p>
            <a:pPr marL="0" indent="0"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Güvenilir bilgiye ancak akıl ve deney yoluyla ulaşılır</a:t>
            </a:r>
          </a:p>
          <a:p>
            <a:pPr lvl="1">
              <a:lnSpc>
                <a:spcPct val="80000"/>
              </a:lnSpc>
              <a:buNone/>
            </a:pPr>
            <a:endParaRPr lang="tr-TR" sz="6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tr-TR" sz="5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tr-TR" sz="6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tr-TR" sz="6400" b="1" dirty="0">
                <a:solidFill>
                  <a:prstClr val="black"/>
                </a:solidFill>
                <a:latin typeface="Times New Roman" pitchFamily="18" charset="0"/>
              </a:rPr>
              <a:t>Ön yargılardan sıyrılmak</a:t>
            </a:r>
          </a:p>
          <a:p>
            <a:pPr lvl="1">
              <a:lnSpc>
                <a:spcPct val="80000"/>
              </a:lnSpc>
              <a:buNone/>
            </a:pPr>
            <a:r>
              <a:rPr lang="tr-TR" sz="6400" b="1" dirty="0">
                <a:solidFill>
                  <a:prstClr val="black"/>
                </a:solidFill>
                <a:latin typeface="Times New Roman" pitchFamily="18" charset="0"/>
              </a:rPr>
              <a:t>-Sağlam bir yöntem uygulamak </a:t>
            </a:r>
          </a:p>
          <a:p>
            <a:pPr lvl="1">
              <a:lnSpc>
                <a:spcPct val="80000"/>
              </a:lnSpc>
              <a:buNone/>
            </a:pPr>
            <a:endParaRPr lang="tr-TR" sz="6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tr-TR" sz="5600" b="1" dirty="0">
                <a:solidFill>
                  <a:prstClr val="black"/>
                </a:solidFill>
                <a:latin typeface="Times New Roman" pitchFamily="18" charset="0"/>
              </a:rPr>
              <a:t>Tümdengelime karşıdır</a:t>
            </a:r>
          </a:p>
          <a:p>
            <a:pPr lvl="1">
              <a:lnSpc>
                <a:spcPct val="80000"/>
              </a:lnSpc>
              <a:buNone/>
            </a:pPr>
            <a:r>
              <a:rPr lang="tr-TR" sz="5600" b="1" dirty="0">
                <a:solidFill>
                  <a:prstClr val="black"/>
                </a:solidFill>
                <a:latin typeface="Times New Roman" pitchFamily="18" charset="0"/>
              </a:rPr>
              <a:t>Tüme varımı savunur</a:t>
            </a:r>
          </a:p>
          <a:p>
            <a:pPr lvl="1">
              <a:lnSpc>
                <a:spcPct val="80000"/>
              </a:lnSpc>
              <a:buNone/>
            </a:pPr>
            <a:endParaRPr lang="tr-TR" sz="72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86400" y="867266"/>
            <a:ext cx="6513922" cy="614748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80000"/>
              </a:lnSpc>
              <a:buNone/>
            </a:pPr>
            <a:endParaRPr lang="tr-TR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6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Descartes 1596-1650</a:t>
            </a:r>
          </a:p>
          <a:p>
            <a:pPr lvl="0" algn="just"/>
            <a:endParaRPr lang="tr-TR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Skolastik Yöntem doğru bilgi elde etmek için yanlıştır.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- Skolastik ; doğru zaten mevcuttur,   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TEMELİ TEOLOJİDİR.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- Dini  felsefe ve </a:t>
            </a:r>
            <a:r>
              <a:rPr lang="tr-TR" sz="6400" b="1" dirty="0" err="1">
                <a:latin typeface="Times New Roman" panose="02020603050405020304" pitchFamily="18" charset="0"/>
                <a:cs typeface="Times New Roman" pitchFamily="18" charset="0"/>
              </a:rPr>
              <a:t>akıla</a:t>
            </a:r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 uydurmak ve problemleri bu yolla çözmek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56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Doğruluğu apaçık bilinmeyen hiçbir şeyi doğru kabul etme </a:t>
            </a:r>
          </a:p>
          <a:p>
            <a:r>
              <a:rPr lang="tr-TR" sz="6400" b="1" u="sng" dirty="0">
                <a:latin typeface="Times New Roman" panose="02020603050405020304" pitchFamily="18" charset="0"/>
                <a:cs typeface="Times New Roman" pitchFamily="18" charset="0"/>
              </a:rPr>
              <a:t>Daha iyi çözümlemek için gerektiği kadar parçalara ayır</a:t>
            </a:r>
          </a:p>
          <a:p>
            <a:r>
              <a:rPr lang="tr-TR" sz="6400" b="1" u="sng" dirty="0">
                <a:latin typeface="Times New Roman" panose="02020603050405020304" pitchFamily="18" charset="0"/>
                <a:cs typeface="Times New Roman" pitchFamily="18" charset="0"/>
              </a:rPr>
              <a:t>En kolay ve en yalın olanlardan başla </a:t>
            </a: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Bir şeyi unutup unutmadığını emin olmak için say</a:t>
            </a: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ANALİZ-SENTEZ</a:t>
            </a: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Analiz; karmaşık bir problemi basit öğelerine indirgeyerek anlamak </a:t>
            </a: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ANLAMANIN EN ÖNEMLİ İŞLEVİ BİRLEŞTİRMEDİR</a:t>
            </a:r>
          </a:p>
          <a:p>
            <a:pPr marL="0" indent="0">
              <a:buNone/>
            </a:pPr>
            <a:r>
              <a:rPr lang="tr-TR" sz="5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BATI BİLİMİ BİLEŞTİRMEYİ UNUTMUŞTUR.</a:t>
            </a:r>
          </a:p>
          <a:p>
            <a:pPr marL="0" indent="0">
              <a:buNone/>
            </a:pPr>
            <a:endParaRPr lang="tr-TR" sz="5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Descartes  mekanik dünya modeline inanan matematikçi ve METAFİZİKÇİ  olarak ”DÜŞÜNÜYORUM O HALDE VARIM” cümlesini bilinenin aksine  kendi varlığını ispat için değil “Tanrının varlığını” ispat için kullanmıştır. </a:t>
            </a:r>
          </a:p>
          <a:p>
            <a:pPr marL="0" indent="0" algn="just">
              <a:buNone/>
            </a:pPr>
            <a:r>
              <a:rPr lang="tr-TR" sz="6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Tümdengelimcidir</a:t>
            </a:r>
            <a:endParaRPr lang="tr-TR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5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04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DADE52-13A0-4954-ACBF-A5F83EDA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023"/>
          </a:xfrm>
        </p:spPr>
        <p:txBody>
          <a:bodyPr>
            <a:normAutofit/>
          </a:bodyPr>
          <a:lstStyle/>
          <a:p>
            <a:r>
              <a:rPr lang="tr-TR" sz="3600" b="1" dirty="0"/>
              <a:t>METAFİZİK                                                                 FİZİK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521712D-1237-419F-9B09-35DE8033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12" y="1124148"/>
            <a:ext cx="3714161" cy="565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tr-TR" sz="1200" dirty="0"/>
          </a:p>
          <a:p>
            <a:pPr marL="0" indent="0" algn="ctr">
              <a:buNone/>
            </a:pPr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SOKRAT</a:t>
            </a:r>
          </a:p>
          <a:p>
            <a:pPr algn="ctr"/>
            <a:r>
              <a:rPr lang="tr-T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PLATON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AGUSTİNE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GROSSETESTE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FARABİ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İBNİ RÜŞT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İBNİ SİNA 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OCHAMLI WİLLİAM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AQUİNAS</a:t>
            </a:r>
          </a:p>
          <a:p>
            <a:pPr algn="ctr"/>
            <a:r>
              <a:rPr lang="tr-TR" sz="48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İBNİ HALDUN</a:t>
            </a:r>
          </a:p>
          <a:p>
            <a:pPr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</a:t>
            </a:r>
          </a:p>
          <a:p>
            <a:pPr lvl="0" algn="ctr"/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SCHOPENHAUER</a:t>
            </a:r>
          </a:p>
          <a:p>
            <a:pPr lvl="0" algn="ctr"/>
            <a:r>
              <a:rPr lang="tr-TR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SPİNOZA</a:t>
            </a:r>
          </a:p>
          <a:p>
            <a:pPr lvl="0" algn="ctr"/>
            <a:r>
              <a:rPr lang="tr-TR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</a:p>
          <a:p>
            <a:pPr algn="ctr"/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C164AC8-B2F4-4867-B6FB-78CC275E8B35}"/>
              </a:ext>
            </a:extLst>
          </p:cNvPr>
          <p:cNvSpPr/>
          <p:nvPr/>
        </p:nvSpPr>
        <p:spPr>
          <a:xfrm>
            <a:off x="8333294" y="1124148"/>
            <a:ext cx="3714161" cy="58326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>
              <a:solidFill>
                <a:schemeClr val="tx1"/>
              </a:solidFill>
            </a:endParaRPr>
          </a:p>
          <a:p>
            <a:pPr algn="ctr"/>
            <a:endParaRPr lang="tr-TR" sz="1400" dirty="0">
              <a:solidFill>
                <a:schemeClr val="tx1"/>
              </a:solidFill>
            </a:endParaRPr>
          </a:p>
          <a:p>
            <a:pPr algn="ctr"/>
            <a:endParaRPr lang="tr-T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i="0" u="sng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HERAKLEİTOS</a:t>
            </a:r>
            <a:endParaRPr lang="tr-TR" sz="1200" b="1" i="0" dirty="0"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tr-TR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HENRİ DE SAİNT SİMON</a:t>
            </a:r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AUGUST COMTE </a:t>
            </a:r>
          </a:p>
          <a:p>
            <a:pPr algn="ctr"/>
            <a:endParaRPr lang="tr-TR" sz="12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MARX</a:t>
            </a:r>
          </a:p>
          <a:p>
            <a:pPr algn="ctr"/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DARWİN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RUTHERFORT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YUKAWA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HEİSENBERG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SCHRÖDİNGER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DİRAC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PAULİNG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FREDERİCK SANGER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WATSON-CRİCK 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ARTHUR KORNBERG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HERBERT WAYNE BOYER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E. SULSTON </a:t>
            </a:r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V. GOEDDEL</a:t>
            </a:r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ELIZABETH H. BLACKBURN</a:t>
            </a:r>
            <a:endParaRPr lang="tr-T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tr-TR" sz="1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STEPHEN WİLLİAM HAWKİNG </a:t>
            </a:r>
            <a:endParaRPr lang="tr-TR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EMMANUELE DAUDNA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JENNİFER CHARPENTİER </a:t>
            </a:r>
          </a:p>
          <a:p>
            <a:pPr algn="ctr"/>
            <a:endParaRPr lang="tr-TR" sz="1200" b="1" dirty="0">
              <a:solidFill>
                <a:schemeClr val="tx1"/>
              </a:solidFill>
            </a:endParaRPr>
          </a:p>
          <a:p>
            <a:pPr algn="ctr"/>
            <a:endParaRPr lang="tr-TR" sz="1200" b="1" dirty="0">
              <a:solidFill>
                <a:schemeClr val="tx1"/>
              </a:solidFill>
            </a:endParaRPr>
          </a:p>
          <a:p>
            <a:pPr algn="ctr"/>
            <a:endParaRPr lang="tr-TR" sz="12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6DE5C06-0A53-4E6B-A8C6-3EC6DD0F4EA6}"/>
              </a:ext>
            </a:extLst>
          </p:cNvPr>
          <p:cNvSpPr/>
          <p:nvPr/>
        </p:nvSpPr>
        <p:spPr>
          <a:xfrm>
            <a:off x="3638746" y="5665509"/>
            <a:ext cx="4300983" cy="47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FREUD</a:t>
            </a:r>
          </a:p>
          <a:p>
            <a:pPr lvl="0" algn="ctr"/>
            <a:r>
              <a:rPr lang="tr-TR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JUNG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C825AEC-32CB-42D5-A044-0117CAF25C9F}"/>
              </a:ext>
            </a:extLst>
          </p:cNvPr>
          <p:cNvSpPr/>
          <p:nvPr/>
        </p:nvSpPr>
        <p:spPr>
          <a:xfrm>
            <a:off x="3958936" y="3288183"/>
            <a:ext cx="5524428" cy="3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/>
          </a:p>
          <a:p>
            <a:pPr algn="ctr"/>
            <a:endParaRPr lang="tr-TR" sz="1400" dirty="0"/>
          </a:p>
          <a:p>
            <a:pPr algn="ctr"/>
            <a:r>
              <a:rPr lang="tr-TR" sz="1400" dirty="0"/>
              <a:t>                                                                                                                EINSTEIN</a:t>
            </a:r>
          </a:p>
          <a:p>
            <a:pPr algn="ctr"/>
            <a:r>
              <a:rPr lang="tr-TR" sz="1400" dirty="0"/>
              <a:t> </a:t>
            </a:r>
            <a:endParaRPr lang="tr-TR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4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8C7E100-DAEB-4199-9995-697CE047FCFF}"/>
              </a:ext>
            </a:extLst>
          </p:cNvPr>
          <p:cNvSpPr/>
          <p:nvPr/>
        </p:nvSpPr>
        <p:spPr>
          <a:xfrm>
            <a:off x="3638746" y="4049263"/>
            <a:ext cx="4571999" cy="54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BACON</a:t>
            </a:r>
          </a:p>
          <a:p>
            <a:pPr lvl="0"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DECART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B1C49B0-EF67-4AB7-AB16-291473F82D61}"/>
              </a:ext>
            </a:extLst>
          </p:cNvPr>
          <p:cNvSpPr/>
          <p:nvPr/>
        </p:nvSpPr>
        <p:spPr>
          <a:xfrm>
            <a:off x="4374823" y="1208058"/>
            <a:ext cx="7279065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tr-T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DEMOKRİTUS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3D5D1EB-E5CD-42C1-B8B6-C6EF87672CDB}"/>
              </a:ext>
            </a:extLst>
          </p:cNvPr>
          <p:cNvSpPr/>
          <p:nvPr/>
        </p:nvSpPr>
        <p:spPr>
          <a:xfrm>
            <a:off x="4534294" y="4965014"/>
            <a:ext cx="3405436" cy="37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Friedrich</a:t>
            </a:r>
            <a:r>
              <a:rPr lang="tr-TR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Wilhelm Nietzsche</a:t>
            </a:r>
            <a:endParaRPr lang="tr-T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D783807-4C0B-4970-8E5A-2638A1168B39}"/>
              </a:ext>
            </a:extLst>
          </p:cNvPr>
          <p:cNvSpPr/>
          <p:nvPr/>
        </p:nvSpPr>
        <p:spPr>
          <a:xfrm>
            <a:off x="3252247" y="2027927"/>
            <a:ext cx="567354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ARİSTO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2F574AA-AEBE-4A79-9B89-F00B20B974CD}"/>
              </a:ext>
            </a:extLst>
          </p:cNvPr>
          <p:cNvSpPr/>
          <p:nvPr/>
        </p:nvSpPr>
        <p:spPr>
          <a:xfrm>
            <a:off x="3252247" y="2468315"/>
            <a:ext cx="6394622" cy="62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/>
          </a:p>
          <a:p>
            <a:pPr algn="ctr"/>
            <a:endParaRPr lang="tr-TR" sz="1400" dirty="0"/>
          </a:p>
          <a:p>
            <a:pPr algn="ctr"/>
            <a:r>
              <a:rPr lang="tr-TR" sz="1400" dirty="0"/>
              <a:t>                                                                                                                          </a:t>
            </a:r>
            <a:r>
              <a:rPr lang="tr-TR" sz="1400" b="1" dirty="0"/>
              <a:t>NEWTON</a:t>
            </a:r>
          </a:p>
          <a:p>
            <a:pPr algn="ctr"/>
            <a:r>
              <a:rPr lang="tr-TR" sz="1400" b="1" dirty="0"/>
              <a:t>                                                                                                                             LOCKE  </a:t>
            </a:r>
          </a:p>
          <a:p>
            <a:pPr algn="ctr"/>
            <a:r>
              <a:rPr lang="tr-TR" sz="1400" dirty="0" err="1"/>
              <a:t>lo</a:t>
            </a:r>
            <a:endParaRPr lang="tr-TR" sz="1400" dirty="0"/>
          </a:p>
          <a:p>
            <a:pPr algn="ctr"/>
            <a:r>
              <a:rPr lang="tr-TR" sz="1400" dirty="0"/>
              <a:t> </a:t>
            </a:r>
            <a:endParaRPr lang="tr-TR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83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E0885-5BF4-4A44-B19F-6827D620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164970"/>
            <a:ext cx="11104418" cy="988422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                          BİLİM</a:t>
            </a:r>
            <a:br>
              <a:rPr lang="tr-TR" dirty="0"/>
            </a:br>
            <a:r>
              <a:rPr lang="tr-TR" dirty="0"/>
              <a:t>  Düşünme</a:t>
            </a:r>
            <a:r>
              <a:rPr lang="tr-TR" sz="2000" b="1" dirty="0"/>
              <a:t>- Hipotez </a:t>
            </a:r>
            <a:r>
              <a:rPr lang="tr-TR" dirty="0"/>
              <a:t>                        Eylem</a:t>
            </a:r>
            <a:r>
              <a:rPr lang="tr-TR" sz="2400" dirty="0"/>
              <a:t>-</a:t>
            </a:r>
            <a:r>
              <a:rPr lang="tr-TR" sz="2000" b="1" dirty="0"/>
              <a:t>Deney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19AAF1-FEAE-493D-895D-1489529E5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153392"/>
            <a:ext cx="4561609" cy="55396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Bilim insanın geliştirdiği 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düşünce formlarından</a:t>
            </a:r>
          </a:p>
          <a:p>
            <a:pPr>
              <a:buNone/>
            </a:pP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birisidir. En iyisi olması gerekmez</a:t>
            </a:r>
          </a:p>
          <a:p>
            <a:pPr marL="0" indent="0">
              <a:buNone/>
            </a:pPr>
            <a:endParaRPr lang="tr-TR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Kavramlar deneyden önce gelir</a:t>
            </a: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. Bilimin ilkesi kavramların çoğulculuğudur.</a:t>
            </a:r>
          </a:p>
          <a:p>
            <a:endParaRPr lang="tr-TR" sz="6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Deney tek başına bir şey ifade etmez </a:t>
            </a:r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önemli olan kuramdır. /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Alexandar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Koyre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  1892- 1964; </a:t>
            </a:r>
          </a:p>
          <a:p>
            <a:pPr marL="0" indent="0">
              <a:buNone/>
            </a:pPr>
            <a:endParaRPr lang="tr-TR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Deneyi KURAM belirler</a:t>
            </a:r>
          </a:p>
          <a:p>
            <a:pPr algn="just"/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Kesin ve evrensel bilgilere ancak akıl aracılığıyla 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6400" dirty="0" err="1">
                <a:latin typeface="Times New Roman" panose="02020603050405020304" pitchFamily="18" charset="0"/>
                <a:cs typeface="Times New Roman" pitchFamily="18" charset="0"/>
              </a:rPr>
              <a:t>tümdengelimli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 bir yöntemsel yaklaşımla ulaşılabilir </a:t>
            </a:r>
          </a:p>
          <a:p>
            <a:pPr marL="0" indent="0" algn="just">
              <a:buNone/>
            </a:pPr>
            <a:r>
              <a:rPr lang="tr-TR" sz="6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COGİTO ERGO SUM </a:t>
            </a:r>
            <a:r>
              <a:rPr lang="tr-TR" sz="6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tr-TR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Düşünüyorum öyleyse varım. </a:t>
            </a:r>
            <a:r>
              <a:rPr lang="tr-TR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Descartes 1596-1650</a:t>
            </a:r>
          </a:p>
          <a:p>
            <a:pPr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Gerçek olan her şey USSAL , ussal olan her şey gerçektir. </a:t>
            </a:r>
            <a:r>
              <a:rPr lang="tr-TR" sz="6400" dirty="0" err="1">
                <a:latin typeface="Times New Roman" panose="02020603050405020304" pitchFamily="18" charset="0"/>
                <a:cs typeface="Times New Roman" pitchFamily="18" charset="0"/>
              </a:rPr>
              <a:t>Friedrich</a:t>
            </a: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6400" dirty="0" err="1">
                <a:latin typeface="Times New Roman" panose="02020603050405020304" pitchFamily="18" charset="0"/>
                <a:cs typeface="Times New Roman" pitchFamily="18" charset="0"/>
              </a:rPr>
              <a:t>Hegel</a:t>
            </a: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 1770 -  183</a:t>
            </a:r>
          </a:p>
          <a:p>
            <a:endParaRPr lang="tr-TR" sz="6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Galileo, Kant , Paul  K. </a:t>
            </a:r>
            <a:r>
              <a:rPr lang="tr-TR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Fayerabend,Duhem</a:t>
            </a: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Quine</a:t>
            </a: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C202D9-5EEE-4C45-933E-AC857111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9647" y="1153392"/>
            <a:ext cx="3619892" cy="5023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6600" dirty="0"/>
          </a:p>
          <a:p>
            <a:pPr marL="0" indent="0">
              <a:buNone/>
            </a:pPr>
            <a:r>
              <a:rPr lang="tr-TR" sz="6600" dirty="0"/>
              <a:t>İnsan gözlemlerinin  / </a:t>
            </a:r>
            <a:r>
              <a:rPr lang="tr-TR" sz="6600" b="1" dirty="0"/>
              <a:t>deneylerin  izin verdiği kadar eylemde bulunabilir ve nedenleri anlayabilir. Daha ötesini ne bilir, ne de bilebilir. </a:t>
            </a:r>
            <a:r>
              <a:rPr lang="tr-TR" sz="6600" dirty="0" err="1"/>
              <a:t>Novum</a:t>
            </a:r>
            <a:r>
              <a:rPr lang="tr-TR" sz="6600" dirty="0"/>
              <a:t> </a:t>
            </a:r>
            <a:r>
              <a:rPr lang="tr-TR" sz="6600" dirty="0" err="1"/>
              <a:t>Organum</a:t>
            </a:r>
            <a:r>
              <a:rPr lang="tr-TR" sz="6600" dirty="0"/>
              <a:t>- </a:t>
            </a:r>
          </a:p>
          <a:p>
            <a:pPr marL="0" indent="0">
              <a:buNone/>
            </a:pPr>
            <a:r>
              <a:rPr lang="tr-TR" sz="6600" i="1" dirty="0"/>
              <a:t> </a:t>
            </a:r>
            <a:r>
              <a:rPr lang="fr-FR" sz="6600" dirty="0"/>
              <a:t>Francis Bacon 1561 – 1626</a:t>
            </a:r>
            <a:endParaRPr lang="tr-TR" sz="6600" dirty="0"/>
          </a:p>
          <a:p>
            <a:endParaRPr lang="tr-T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6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Bilimin özü yeni bilgi elde etmek ve  keşif yapmaktır. </a:t>
            </a:r>
          </a:p>
          <a:p>
            <a:pPr marL="0" indent="0"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John D. </a:t>
            </a:r>
            <a:r>
              <a:rPr lang="tr-TR" sz="6400" dirty="0" err="1">
                <a:latin typeface="Times New Roman" panose="02020603050405020304" pitchFamily="18" charset="0"/>
                <a:cs typeface="Times New Roman" pitchFamily="18" charset="0"/>
              </a:rPr>
              <a:t>Bernel</a:t>
            </a:r>
            <a:r>
              <a:rPr lang="tr-TR" sz="6400" dirty="0">
                <a:latin typeface="Times New Roman" panose="02020603050405020304" pitchFamily="18" charset="0"/>
                <a:cs typeface="Times New Roman" pitchFamily="18" charset="0"/>
              </a:rPr>
              <a:t>  1901 – 1971</a:t>
            </a:r>
          </a:p>
          <a:p>
            <a:endParaRPr lang="tr-TR" sz="6400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tr-TR" sz="6400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tr-TR" sz="6400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dirty="0">
                <a:latin typeface="Times New Roman" panose="02020603050405020304" pitchFamily="18" charset="0"/>
                <a:cs typeface="Times New Roman" pitchFamily="18" charset="0"/>
              </a:rPr>
              <a:t>Nesnelliğin tek yolu deneysel gözlemsel sınamadır</a:t>
            </a:r>
          </a:p>
          <a:p>
            <a:pPr marL="0" indent="0">
              <a:buNone/>
            </a:pPr>
            <a:endParaRPr lang="tr-TR" sz="6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Verisiz bilim olmaz, verinin nihai kaynağı veya test edilme yöntemi, deney ve gözlemdir.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DC75FF5-3950-4CC5-86B2-3B51D120EEB8}"/>
              </a:ext>
            </a:extLst>
          </p:cNvPr>
          <p:cNvSpPr txBox="1"/>
          <p:nvPr/>
        </p:nvSpPr>
        <p:spPr>
          <a:xfrm>
            <a:off x="8484123" y="365126"/>
            <a:ext cx="361989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HİPOTEZ / TEORİ  -   GÖZLEM / DENEY   ÇATIŞIRSA  NE OLUR </a:t>
            </a:r>
          </a:p>
          <a:p>
            <a:endParaRPr lang="tr-TR" sz="1400" b="1" dirty="0">
              <a:solidFill>
                <a:srgbClr val="FF0000"/>
              </a:solidFill>
            </a:endParaRP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Sonuçlar hipotezi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yanlışlıyorsa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HİPOTEZİ TERK ET .Robert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Grosseteste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1175 –1253), </a:t>
            </a: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GÖZLEMİ RET  /  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Galileo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nun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parentezi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tr-T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GÖRMEK İSTEMEDİĞİNİ HESAPTAN DÜŞ GÜNÜMÜZÜN PARENTEZİ  İSTATİSTİK - OC</a:t>
            </a:r>
            <a:endParaRPr lang="tr-T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Kritik deneyler teorilerin geçmesi gereken </a:t>
            </a:r>
            <a:r>
              <a:rPr lang="tr-TR" sz="1600" b="1" u="sng" dirty="0">
                <a:latin typeface="Times New Roman" pitchFamily="18" charset="0"/>
                <a:cs typeface="Times New Roman" pitchFamily="18" charset="0"/>
              </a:rPr>
              <a:t>yıkım testleridir.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Sir John Frederick William Herschel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1792 –1871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TEORİ ÇÖKER YENİSİNİ GETİR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PARADİGMA</a:t>
            </a:r>
            <a:r>
              <a:rPr lang="tr-TR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Khun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MERKEZİ ÇEKİRDEK - Anomaliler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Lakotos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4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B4E42B-6910-48F7-8795-9A8AE00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5"/>
            <a:ext cx="10873033" cy="10688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BİLİMİN ARKA YÜZÜ</a:t>
            </a:r>
            <a:b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99E206-4B92-4D6A-90D4-7786F2BCD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244" y="904009"/>
            <a:ext cx="5551101" cy="57877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8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DENEYİ TEKRARLA ?</a:t>
            </a:r>
          </a:p>
          <a:p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aynı değil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Cihaz değişti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Araştırmacının psikolojisi farklı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Kimyasallarımız değişti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Deneyi yapan değişti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Cihaz bozuldu</a:t>
            </a:r>
          </a:p>
          <a:p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Yağmur yağdı – hava nemli ………………………………..  </a:t>
            </a:r>
          </a:p>
          <a:p>
            <a:pPr marL="0" indent="0">
              <a:buNone/>
            </a:pPr>
            <a:endParaRPr lang="tr-TR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HİÇBİR DENEY BİREBİR  TEKRARLANAMAZ  KENDİNE ÖZGÜDÜR. OC</a:t>
            </a:r>
          </a:p>
          <a:p>
            <a:endParaRPr lang="tr-TR" dirty="0"/>
          </a:p>
          <a:p>
            <a:r>
              <a:rPr lang="tr-TR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Tıp  nadiren sanat, </a:t>
            </a:r>
            <a:r>
              <a:rPr lang="tr-TR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genelikle</a:t>
            </a:r>
            <a:r>
              <a:rPr lang="tr-TR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bilimdir.  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/Hastalık var-Hasta var / Algoritma  / Kanıta Dayalı Tıp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1E895A-D95A-4278-8BB1-C4CB5E65E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0473" y="904009"/>
            <a:ext cx="6105283" cy="59150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6400" b="1" dirty="0">
                <a:solidFill>
                  <a:srgbClr val="FF0000"/>
                </a:solidFill>
              </a:rPr>
              <a:t>DEĞİŞEN BİR ŞEY YOK , SKOLASTİK DÜŞÜNCEYE DEVAM </a:t>
            </a:r>
          </a:p>
          <a:p>
            <a:pPr marL="0" indent="0">
              <a:buNone/>
            </a:pPr>
            <a:endParaRPr lang="tr-TR" sz="6400" b="1" dirty="0">
              <a:solidFill>
                <a:srgbClr val="FF0000"/>
              </a:solidFill>
            </a:endParaRP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Doğru kabul edilen öncül  üzerinden konuşma /   </a:t>
            </a:r>
            <a:r>
              <a:rPr lang="tr-T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Kolestrol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kötüdür.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Deneyi doğru kabul et   / Kötülüğünü destekleyelim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Deney üzerinden yorum yapmak  /  Yorumlar hep bunların kötülüğü üzerine olmalı </a:t>
            </a:r>
          </a:p>
          <a:p>
            <a:pPr marL="0" indent="0"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sonucu Y </a:t>
            </a:r>
            <a:r>
              <a:rPr lang="tr-T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NEDENSELLİK 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Niye o kadar çok araştırma yapıyoruz.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GENELLEMELER  ; Benim sonuçlarım doğrudur , Tenkite kapalıyım  </a:t>
            </a:r>
          </a:p>
          <a:p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Sonuçlarıma saldırı bana saldırıdır </a:t>
            </a:r>
          </a:p>
          <a:p>
            <a:r>
              <a:rPr lang="tr-TR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Bilim in peşinde koştuğu </a:t>
            </a:r>
            <a:r>
              <a:rPr lang="tr-TR" sz="6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herşeyi</a:t>
            </a:r>
            <a:r>
              <a:rPr lang="tr-TR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açıklayan genel bir  kural bulmaktır</a:t>
            </a:r>
          </a:p>
          <a:p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6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6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Hipotezi  - en iyi en iyi kim yıkıma uğratır ? – </a:t>
            </a:r>
            <a:r>
              <a:rPr lang="tr-TR" sz="6400" b="1" u="sng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b="1" dirty="0">
                <a:latin typeface="Times New Roman" pitchFamily="18" charset="0"/>
              </a:rPr>
              <a:t>Kendi hipotezini  ortadan kaldırma.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b="1" dirty="0" err="1">
                <a:latin typeface="Times New Roman" pitchFamily="18" charset="0"/>
              </a:rPr>
              <a:t>Sir</a:t>
            </a:r>
            <a:r>
              <a:rPr lang="tr-TR" sz="6400" b="1" dirty="0">
                <a:latin typeface="Times New Roman" pitchFamily="18" charset="0"/>
              </a:rPr>
              <a:t>  John </a:t>
            </a:r>
            <a:r>
              <a:rPr lang="tr-TR" sz="6400" b="1" dirty="0" err="1">
                <a:latin typeface="Times New Roman" pitchFamily="18" charset="0"/>
              </a:rPr>
              <a:t>Carew</a:t>
            </a:r>
            <a:r>
              <a:rPr lang="tr-TR" sz="6400" b="1" dirty="0">
                <a:latin typeface="Times New Roman" pitchFamily="18" charset="0"/>
              </a:rPr>
              <a:t> </a:t>
            </a:r>
            <a:r>
              <a:rPr lang="tr-TR" sz="6400" b="1" dirty="0" err="1">
                <a:latin typeface="Times New Roman" pitchFamily="18" charset="0"/>
              </a:rPr>
              <a:t>Eccles</a:t>
            </a:r>
            <a:r>
              <a:rPr lang="tr-TR" sz="6400" b="1" dirty="0">
                <a:latin typeface="Times New Roman" pitchFamily="18" charset="0"/>
              </a:rPr>
              <a:t>   1903-1997       1963 Nobel ödülü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4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58" name="Rectangle 7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50" name="Picture 2" descr="0701-Stars-PaulEvans"/>
          <p:cNvPicPr>
            <a:picLocks noChangeAspect="1" noChangeArrowheads="1"/>
          </p:cNvPicPr>
          <p:nvPr/>
        </p:nvPicPr>
        <p:blipFill rotWithShape="1">
          <a:blip r:embed="rId2" cstate="print"/>
          <a:srcRect t="11823" b="8106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</p:spPr>
      </p:pic>
      <p:sp>
        <p:nvSpPr>
          <p:cNvPr id="206859" name="Rectangle 7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endParaRPr lang="en-US" sz="2500">
              <a:solidFill>
                <a:srgbClr val="FFFFFF"/>
              </a:solidFill>
            </a:endParaRPr>
          </a:p>
        </p:txBody>
      </p:sp>
      <p:sp>
        <p:nvSpPr>
          <p:cNvPr id="206852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9092" y="-22"/>
            <a:ext cx="11908715" cy="6129113"/>
          </a:xfrm>
        </p:spPr>
        <p:txBody>
          <a:bodyPr vert="horz" lIns="91440" tIns="45720" rIns="91440" bIns="45720" rtlCol="0" anchor="b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tr-TR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tr-TR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METAZİK - 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FELSEFE 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ŞK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NED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R?</a:t>
            </a: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VARLIK 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</a:t>
            </a:r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EVREN</a:t>
            </a:r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İNSAN BİLMEK İSTER</a:t>
            </a: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l"/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olanla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olmayanın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ayırımı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nedir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l"/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ilimin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Sınırı </a:t>
            </a:r>
            <a:r>
              <a:rPr lang="tr-TR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varmı</a:t>
            </a: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ilerler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60" name="Rectangle 8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F1E829-D9B6-4490-B7CD-A2B854BF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280555"/>
            <a:ext cx="10744199" cy="619655"/>
          </a:xfrm>
        </p:spPr>
        <p:txBody>
          <a:bodyPr>
            <a:normAutofit fontScale="90000"/>
          </a:bodyPr>
          <a:lstStyle/>
          <a:p>
            <a:pPr marL="0" indent="0"/>
            <a:br>
              <a:rPr lang="tr-TR" sz="2400" dirty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TÜMDENGELİM</a:t>
            </a:r>
            <a:r>
              <a:rPr lang="tr-TR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Başlangıç ilkelerinden başlayan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akıl yürütme biçimidir.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TÜMEVARIM -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aşlangıç ilkelerine götüren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akıl yürütme biçimidir</a:t>
            </a:r>
            <a:br>
              <a:rPr lang="tr-TR" sz="2400" dirty="0">
                <a:latin typeface="Times New Roman" pitchFamily="18" charset="0"/>
                <a:cs typeface="Times New Roman" pitchFamily="18" charset="0"/>
              </a:rPr>
            </a:b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55A3F0-49C6-40A2-89C7-A4D34A6DE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52" y="1113478"/>
            <a:ext cx="4210639" cy="558865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Açıklayıcı ilkeden yapılan çıkarım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için mantık denetlemesi dışında herhangi bir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empirik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doğrulama ya da doğaya başvuru söz konusu değildir.</a:t>
            </a:r>
          </a:p>
          <a:p>
            <a:pPr algn="just"/>
            <a:endParaRPr lang="tr-TR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Yeni bir şey söylemez</a:t>
            </a:r>
          </a:p>
          <a:p>
            <a:pPr algn="just"/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Öncülün doğruluğu kendine aittir.</a:t>
            </a:r>
          </a:p>
          <a:p>
            <a:pPr algn="just"/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Ön kabulün ne olduğu önemlidir</a:t>
            </a:r>
          </a:p>
          <a:p>
            <a:pPr algn="just"/>
            <a:endParaRPr lang="tr-TR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40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Peşin hüküm, varsayım </a:t>
            </a:r>
          </a:p>
          <a:p>
            <a:pPr marL="0" indent="0" algn="just"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Pierre 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Duhem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 1861 – 1916</a:t>
            </a:r>
          </a:p>
          <a:p>
            <a:pPr algn="just"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Emile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Mayerson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  1859 -1933</a:t>
            </a:r>
          </a:p>
          <a:p>
            <a:pPr algn="just">
              <a:buNone/>
            </a:pPr>
            <a:endParaRPr lang="tr-TR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 KABUL NEYE DAYANIR?</a:t>
            </a:r>
            <a:r>
              <a:rPr lang="tr-TR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Sezgi - akıl - gözlem </a:t>
            </a:r>
            <a:r>
              <a:rPr lang="tr-TR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DENEY</a:t>
            </a:r>
          </a:p>
          <a:p>
            <a:pPr algn="just"/>
            <a:endParaRPr lang="tr-TR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40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44302D4-B6B3-4764-9361-37A3B2F00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263" y="1113478"/>
            <a:ext cx="7585363" cy="56734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Madde bilgisine ait genel bir kanun elde etmek,    «1»  in  peşinde koşmak ,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İNANCIMIZIN TEMELİ </a:t>
            </a:r>
          </a:p>
          <a:p>
            <a:pPr marL="0" indent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Kesin bilgiye akıl (sezgi) yoluyla ulaşılmaz.  ( Anti – Us ‘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tutum ) . Esas olan gözlem ve deneydir, deneyden elde dilen bulguların ışığında yol almak.</a:t>
            </a:r>
          </a:p>
          <a:p>
            <a:pPr lvl="0">
              <a:buNone/>
            </a:pPr>
            <a:r>
              <a:rPr lang="tr-TR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TÜMEVARIMIN TEMEL İLKESİ</a:t>
            </a:r>
            <a:r>
              <a:rPr lang="tr-T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Nedenseleri</a:t>
            </a:r>
            <a:r>
              <a:rPr lang="tr-T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arayıp genele ulaşmaktır. bilimin amacı </a:t>
            </a:r>
            <a:r>
              <a:rPr lang="tr-TR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genellemidir</a:t>
            </a:r>
            <a:r>
              <a:rPr lang="tr-T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= nedensellik ilkesi </a:t>
            </a:r>
          </a:p>
          <a:p>
            <a:pPr lvl="0">
              <a:buNone/>
            </a:pPr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Nedensellik ilkesi  zihnin birinci gruba ait bir olayın ortaya çıkması halinde</a:t>
            </a:r>
          </a:p>
          <a:p>
            <a:pPr lvl="0">
              <a:buNone/>
            </a:pPr>
            <a:r>
              <a:rPr lang="tr-TR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ikinci gruba ait  bir olay  beklendiği sıralamadır. </a:t>
            </a:r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GENELLEME - BOŞLUK DOLDURMADIR. OC</a:t>
            </a:r>
          </a:p>
          <a:p>
            <a:pPr marL="0" lvl="0" indent="0">
              <a:buNone/>
            </a:pP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Benzer koşullar  benzer etki yapar.  BU BEKLENTİDİR.  </a:t>
            </a:r>
            <a:r>
              <a:rPr lang="tr-TR" sz="4000" dirty="0">
                <a:solidFill>
                  <a:srgbClr val="222222"/>
                </a:solidFill>
                <a:latin typeface="arial" panose="020B0604020202020204" pitchFamily="34" charset="0"/>
              </a:rPr>
              <a:t>David </a:t>
            </a:r>
            <a:r>
              <a:rPr lang="tr-TR" sz="4000" dirty="0" err="1">
                <a:solidFill>
                  <a:srgbClr val="222222"/>
                </a:solidFill>
                <a:latin typeface="arial" panose="020B0604020202020204" pitchFamily="34" charset="0"/>
              </a:rPr>
              <a:t>Hume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(1711 –1776).</a:t>
            </a:r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Nedensellik ilkesini ( tümevarım ilkesi ) olarak değerlendir, ne kabul eder, ne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METAFİZİK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olduğu gerekçesiyle kenara bırakır. POPPER- (</a:t>
            </a:r>
            <a:r>
              <a:rPr lang="tr-T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1902 -1994)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Tümevarıma son darbeyi vurur </a:t>
            </a:r>
          </a:p>
          <a:p>
            <a:pPr lvl="0"/>
            <a:r>
              <a:rPr lang="tr-T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Beyaz kuğular;  n, n+1 tüm </a:t>
            </a:r>
            <a:r>
              <a:rPr lang="tr-T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hiotezi</a:t>
            </a:r>
            <a:r>
              <a:rPr lang="tr-T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yıkar</a:t>
            </a:r>
          </a:p>
          <a:p>
            <a:pPr lvl="0"/>
            <a:r>
              <a:rPr lang="tr-T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Bilimsel genellemelere ulaşırız fakat kesinliğini garanti edemeyiz.</a:t>
            </a:r>
          </a:p>
          <a:p>
            <a:pPr marL="0" indent="0"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Neden aklı başındaki insanların  tümü, Deneyimi elde edilmemiş durumların , deneyimi elde edilmiş durumlara uymasının beklerler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Psikolojik bir hal ( OC)   </a:t>
            </a:r>
          </a:p>
          <a:p>
            <a:pPr marL="0" indent="0">
              <a:buNone/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Karl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Raimund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 1902 -1994</a:t>
            </a:r>
          </a:p>
          <a:p>
            <a:pPr marL="0" indent="0">
              <a:buNone/>
            </a:pP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81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981200" y="476672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tr-TR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Tümevarım - </a:t>
            </a:r>
            <a:r>
              <a:rPr lang="tr-TR" sz="3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Boşluk Doldurma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414888" y="1500174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3095604" y="2000241"/>
            <a:ext cx="5786478" cy="857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8938188" y="1214422"/>
            <a:ext cx="9028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5024430" y="2357430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3095604" y="2000240"/>
            <a:ext cx="2071702" cy="857256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>
            <a:stCxn id="10" idx="3"/>
          </p:cNvCxnSpPr>
          <p:nvPr/>
        </p:nvCxnSpPr>
        <p:spPr>
          <a:xfrm flipV="1">
            <a:off x="5621068" y="2143117"/>
            <a:ext cx="3332452" cy="67597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 rot="20835117">
            <a:off x="6754053" y="2578916"/>
            <a:ext cx="141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b, c, d, e, …..</a:t>
            </a:r>
          </a:p>
        </p:txBody>
      </p:sp>
      <p:sp>
        <p:nvSpPr>
          <p:cNvPr id="20" name="2 İçerik Yer Tutucusu"/>
          <p:cNvSpPr txBox="1">
            <a:spLocks/>
          </p:cNvSpPr>
          <p:nvPr/>
        </p:nvSpPr>
        <p:spPr>
          <a:xfrm>
            <a:off x="363683" y="3360374"/>
            <a:ext cx="11542372" cy="32118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Deneylenmemiş veya  gözlemlenmemiş  olanı “ </a:t>
            </a:r>
            <a:r>
              <a:rPr lang="tr-TR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mış</a:t>
            </a: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gibi anlatım. 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Boşluk doldurmanın en gelişmiş şekli   </a:t>
            </a:r>
            <a:r>
              <a:rPr lang="tr-TR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modelleme”dir</a:t>
            </a:r>
            <a:r>
              <a:rPr lang="tr-TR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OC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Gelecek  “ bilgisayar modellemeciliğinindir “  OC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tr-T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tr-TR" sz="2000" b="1" dirty="0" err="1">
                <a:latin typeface="Times New Roman" pitchFamily="18" charset="0"/>
                <a:cs typeface="Times New Roman" pitchFamily="18" charset="0"/>
              </a:rPr>
              <a:t>Tümevarımsal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 bir argüman  gözlemlenmiş bir korelasyonun devam etme zorunluluğunu göstermektir. Karl </a:t>
            </a:r>
            <a:r>
              <a:rPr lang="tr-TR" sz="2000" b="1" dirty="0" err="1">
                <a:latin typeface="Times New Roman" pitchFamily="18" charset="0"/>
                <a:cs typeface="Times New Roman" pitchFamily="18" charset="0"/>
              </a:rPr>
              <a:t>Raimund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>
                <a:latin typeface="Times New Roman" pitchFamily="18" charset="0"/>
                <a:cs typeface="Times New Roman" pitchFamily="18" charset="0"/>
              </a:rPr>
              <a:t>Popper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000" b="1" dirty="0">
                <a:solidFill>
                  <a:srgbClr val="C00000"/>
                </a:solidFill>
              </a:rPr>
              <a:t>Batı biliminin temelinde  esas olarak  iki yöntem vardır. Bu  yöntemlerin her  </a:t>
            </a:r>
            <a:r>
              <a:rPr lang="tr-TR" sz="2000" b="1" dirty="0" err="1">
                <a:solidFill>
                  <a:srgbClr val="C00000"/>
                </a:solidFill>
              </a:rPr>
              <a:t>ikiside</a:t>
            </a:r>
            <a:r>
              <a:rPr lang="tr-TR" sz="2000" b="1" dirty="0">
                <a:solidFill>
                  <a:srgbClr val="C00000"/>
                </a:solidFill>
              </a:rPr>
              <a:t>  “MADDEYE  DAYANAN “ inancın yansımasıdır. </a:t>
            </a:r>
          </a:p>
          <a:p>
            <a:pPr lvl="0">
              <a:spcBef>
                <a:spcPct val="20000"/>
              </a:spcBef>
            </a:pP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tr-T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443059" y="1153392"/>
            <a:ext cx="112674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Hipotezi Çözümleme, Sonuç çıkarma = Tümdengelim= Aksiyom- Hayal gücü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Analiz- gözlem ve deneyden sonuç çıkarmak = Tümevarım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1642-1727</a:t>
            </a:r>
          </a:p>
          <a:p>
            <a:pPr algn="ctr"/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>
          <a:xfrm>
            <a:off x="966355" y="198447"/>
            <a:ext cx="9244445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tr-TR" sz="4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Hipotetif</a:t>
            </a:r>
            <a:r>
              <a:rPr lang="tr-TR" sz="4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tr-TR" sz="4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Dedüktif</a:t>
            </a:r>
            <a:r>
              <a:rPr lang="tr-TR" sz="4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Yol -  </a:t>
            </a:r>
            <a:r>
              <a:rPr lang="tr-TR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Aristo- </a:t>
            </a:r>
            <a:r>
              <a:rPr lang="tr-TR" sz="28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Grosseteste</a:t>
            </a:r>
            <a:r>
              <a:rPr lang="tr-TR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-</a:t>
            </a:r>
            <a:r>
              <a:rPr lang="tr-TR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Newton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87035" y="3138055"/>
            <a:ext cx="11897591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Zorlukla </a:t>
            </a:r>
            <a:r>
              <a:rPr lang="tr-TR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karsılaşma</a:t>
            </a:r>
            <a:endParaRPr lang="tr-TR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u="sng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b="1" u="sng" dirty="0">
                <a:latin typeface="Times New Roman" pitchFamily="18" charset="0"/>
                <a:cs typeface="Times New Roman" pitchFamily="18" charset="0"/>
              </a:rPr>
              <a:t>ZORLUĞU PROBLEMLEŞTİRME ( POPPER  ? 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Çözüm vaat eden bir 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HİPOTEZ </a:t>
            </a:r>
            <a:r>
              <a:rPr lang="tr-T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Hipotezden gözlenebilir mantıksal sonuçlar çıkarma</a:t>
            </a:r>
          </a:p>
          <a:p>
            <a:pPr>
              <a:spcBef>
                <a:spcPct val="20000"/>
              </a:spcBef>
            </a:pPr>
            <a:r>
              <a:rPr lang="tr-T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--------------------------------------------------------------------------------------------------------------------------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5. Sonuçları gözlem ve deney verileri ile karşılaştırma / </a:t>
            </a:r>
            <a:r>
              <a:rPr lang="tr-TR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HİPOTEZİ TEST ETME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b="1" u="sng" dirty="0">
                <a:latin typeface="Times New Roman" pitchFamily="18" charset="0"/>
                <a:cs typeface="Times New Roman" pitchFamily="18" charset="0"/>
              </a:rPr>
              <a:t>Deney sonucuna göre hipotezi kabul ve reddetme </a:t>
            </a:r>
          </a:p>
          <a:p>
            <a:pPr marL="342900" indent="-342900">
              <a:spcBef>
                <a:spcPct val="20000"/>
              </a:spcBef>
            </a:pPr>
            <a:r>
              <a:rPr lang="tr-TR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Dewey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1859-1952</a:t>
            </a:r>
          </a:p>
          <a:p>
            <a:pPr marL="342900" indent="-342900">
              <a:spcBef>
                <a:spcPct val="20000"/>
              </a:spcBef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İNDÜKSİYON VE DEDÜKSİYONUN GÖRÜŞLERİNİN BİR UZLAŞMASIDIR</a:t>
            </a:r>
          </a:p>
        </p:txBody>
      </p:sp>
    </p:spTree>
    <p:extLst>
      <p:ext uri="{BB962C8B-B14F-4D97-AF65-F5344CB8AC3E}">
        <p14:creationId xmlns:p14="http://schemas.microsoft.com/office/powerpoint/2010/main" val="11053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91145" y="152400"/>
            <a:ext cx="8319655" cy="756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latin typeface="Times New Roman" pitchFamily="18" charset="0"/>
              </a:rPr>
              <a:t>BİLİMİN YÖNTEMİ - </a:t>
            </a:r>
            <a:r>
              <a:rPr lang="tr-TR" sz="1800" b="1" dirty="0">
                <a:latin typeface="Times New Roman" pitchFamily="18" charset="0"/>
              </a:rPr>
              <a:t>DOĞRULAMACILIK</a:t>
            </a:r>
            <a:endParaRPr lang="tr-TR" sz="1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4690" y="727364"/>
            <a:ext cx="7647709" cy="5941996"/>
          </a:xfrm>
        </p:spPr>
        <p:txBody>
          <a:bodyPr>
            <a:normAutofit fontScale="25000" lnSpcReduction="20000"/>
          </a:bodyPr>
          <a:lstStyle/>
          <a:p>
            <a:endParaRPr lang="tr-TR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METAFİZİK ÖNERMELER ANLAMSIZDIR.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Pozitivizm - </a:t>
            </a:r>
            <a:r>
              <a:rPr lang="tr-TR" sz="5600" b="1" u="sng" dirty="0">
                <a:latin typeface="Times New Roman" pitchFamily="18" charset="0"/>
                <a:cs typeface="Times New Roman" pitchFamily="18" charset="0"/>
              </a:rPr>
              <a:t>MANTIKSAL POZİVİTİZİM =OLGUCULUK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dirty="0">
                <a:latin typeface="Times New Roman" pitchFamily="18" charset="0"/>
                <a:cs typeface="Times New Roman" pitchFamily="18" charset="0"/>
              </a:rPr>
              <a:t>Felsefe  olgularla ilgilenmez,  </a:t>
            </a:r>
            <a:r>
              <a:rPr lang="tr-TR" sz="5600" b="1" u="sng" dirty="0">
                <a:latin typeface="Times New Roman" pitchFamily="18" charset="0"/>
                <a:cs typeface="Times New Roman" pitchFamily="18" charset="0"/>
              </a:rPr>
              <a:t>OLGULAR BİLİMİN İŞİDİR</a:t>
            </a:r>
            <a:r>
              <a:rPr lang="tr-TR" sz="5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 err="1"/>
              <a:t>August</a:t>
            </a:r>
            <a:r>
              <a:rPr lang="tr-TR" sz="6400" b="1" dirty="0"/>
              <a:t> </a:t>
            </a:r>
            <a:r>
              <a:rPr lang="tr-TR" sz="6400" b="1" dirty="0" err="1"/>
              <a:t>Comte</a:t>
            </a:r>
            <a:r>
              <a:rPr lang="tr-TR" sz="6400" b="1" dirty="0"/>
              <a:t> – Toplumsal Evre ; </a:t>
            </a:r>
            <a:r>
              <a:rPr lang="tr-TR" sz="6400" u="sng" dirty="0"/>
              <a:t>Teolojik- Metafizik-Pozitif </a:t>
            </a:r>
            <a:r>
              <a:rPr lang="tr-TR" sz="6400" dirty="0"/>
              <a:t>. Pozitivizm </a:t>
            </a:r>
            <a:r>
              <a:rPr lang="tr-TR" sz="5600" dirty="0"/>
              <a:t>/ </a:t>
            </a:r>
            <a:r>
              <a:rPr lang="tr-TR" sz="5600" u="sng" dirty="0"/>
              <a:t>DENEYCİ FELSEFE</a:t>
            </a:r>
            <a:endParaRPr lang="tr-TR" sz="5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5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u="sng" dirty="0">
                <a:latin typeface="Times New Roman" pitchFamily="18" charset="0"/>
                <a:cs typeface="Times New Roman" pitchFamily="18" charset="0"/>
              </a:rPr>
              <a:t>METAFİZİKLE BİLİMİ «DOĞRULAMACILIK” AYIRIR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1.Gözlem,deney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2.Tümevarımsal genelleme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3.Varsayım.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4.Varsayımı doğrulama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5.DOĞRULUK KANITLANMASI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latin typeface="Times New Roman" pitchFamily="18" charset="0"/>
                <a:cs typeface="Times New Roman" pitchFamily="18" charset="0"/>
              </a:rPr>
              <a:t>      6. Bilgi</a:t>
            </a:r>
          </a:p>
          <a:p>
            <a:endParaRPr lang="tr-TR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600" b="1" u="sng" dirty="0">
                <a:latin typeface="Times New Roman" pitchFamily="18" charset="0"/>
                <a:cs typeface="Times New Roman" pitchFamily="18" charset="0"/>
              </a:rPr>
              <a:t>Gerçeklerle ilgili önermelerin DOĞRULUĞU KANITLARA DAYANARAK YAPILIR. </a:t>
            </a:r>
          </a:p>
          <a:p>
            <a:endParaRPr lang="tr-TR" sz="5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600" b="1" u="sng" dirty="0">
                <a:latin typeface="Times New Roman" pitchFamily="18" charset="0"/>
                <a:cs typeface="Times New Roman" pitchFamily="18" charset="0"/>
              </a:rPr>
              <a:t>Bilim mantığının konusu yalnız doğrulamadır </a:t>
            </a:r>
            <a:r>
              <a:rPr lang="tr-TR" sz="5600" dirty="0">
                <a:latin typeface="Times New Roman" pitchFamily="18" charset="0"/>
                <a:cs typeface="Times New Roman" pitchFamily="18" charset="0"/>
              </a:rPr>
              <a:t>. Bulma süreci ise, mantığın değil ancak psikolojinin konusu olabilir. </a:t>
            </a:r>
            <a:r>
              <a:rPr lang="de-DE" sz="5600" dirty="0">
                <a:latin typeface="Times New Roman" pitchFamily="18" charset="0"/>
                <a:cs typeface="Times New Roman" pitchFamily="18" charset="0"/>
              </a:rPr>
              <a:t>Hans Reichenbach 1891</a:t>
            </a:r>
            <a:r>
              <a:rPr lang="tr-TR" sz="56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de-DE" sz="5600" dirty="0">
                <a:latin typeface="Times New Roman" pitchFamily="18" charset="0"/>
                <a:cs typeface="Times New Roman" pitchFamily="18" charset="0"/>
              </a:rPr>
              <a:t> 1953</a:t>
            </a:r>
            <a:endParaRPr lang="tr-TR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000" b="1" dirty="0">
                <a:latin typeface="Times New Roman" pitchFamily="18" charset="0"/>
                <a:cs typeface="Times New Roman" pitchFamily="18" charset="0"/>
              </a:rPr>
              <a:t>Genellemenin bir sonraki örnekte doğru çıkması yeterlidir.</a:t>
            </a:r>
          </a:p>
          <a:p>
            <a:pPr marL="0" indent="0">
              <a:buNone/>
            </a:pP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Hipotezin evrenselliği bir bir olumlu cevapla 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testten geçer fakat geride sonsuz sayıda sınama vardır.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Bu durumda hipotezin evrensel olup olmadığını bilemeyiz , ancak  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bir tanesi </a:t>
            </a:r>
            <a:r>
              <a:rPr lang="tr-TR" sz="6400" b="1" u="sng" dirty="0" err="1">
                <a:latin typeface="Times New Roman" pitchFamily="18" charset="0"/>
                <a:cs typeface="Times New Roman" pitchFamily="18" charset="0"/>
              </a:rPr>
              <a:t>yanlışlanırsa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 hipotezin yanlışlığını anlarız   </a:t>
            </a:r>
            <a:endParaRPr lang="tr-TR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 Karl </a:t>
            </a:r>
            <a:r>
              <a:rPr lang="tr-TR" sz="6400" dirty="0" err="1">
                <a:latin typeface="Times New Roman" pitchFamily="18" charset="0"/>
                <a:cs typeface="Times New Roman" pitchFamily="18" charset="0"/>
              </a:rPr>
              <a:t>Raimund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  1902 -1994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497D11-4934-4380-8B72-FD4879B3A395}"/>
              </a:ext>
            </a:extLst>
          </p:cNvPr>
          <p:cNvSpPr txBox="1"/>
          <p:nvPr/>
        </p:nvSpPr>
        <p:spPr>
          <a:xfrm>
            <a:off x="7460672" y="1283270"/>
            <a:ext cx="45427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r-TR" sz="1600" b="1" dirty="0"/>
              <a:t>MANTIKSAL YENİDEN İNŞACILIK</a:t>
            </a:r>
          </a:p>
          <a:p>
            <a:pPr lvl="0"/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Modelin içinde </a:t>
            </a: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ÇÜRÜTÜLEN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örnekler bulunmaması koşuluyla evrensel bir önermenin  bir sonraki örneğinin </a:t>
            </a: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DOĞRULANMASININ MODEL BÜYÜKLÜK 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arttıkça </a:t>
            </a: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«1»  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 yaklaşır. </a:t>
            </a:r>
          </a:p>
          <a:p>
            <a:pPr lvl="0" algn="just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Mantıksal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Doğrulamacılığın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cevabı </a:t>
            </a:r>
          </a:p>
          <a:p>
            <a:pPr lvl="0" algn="just"/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Rudolph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Carnap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,. 1891 – 1970  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tr-T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Tümevarımı kurtarmaya çabası </a:t>
            </a:r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En alt aşamada gözlem, en üste teori bulunur </a:t>
            </a:r>
          </a:p>
          <a:p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Gözlem aşamasının önermeleri teori aşamasının önermeleri için  zemin oluşturur  Norman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Campell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endParaRPr lang="tr-TR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K.R,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, bilimsel yöntemin hiçbir aşamasında tümevarıma  yer tanımaz</a:t>
            </a:r>
            <a:r>
              <a:rPr lang="tr-TR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4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 fontScale="90000"/>
          </a:bodyPr>
          <a:lstStyle/>
          <a:p>
            <a:r>
              <a:rPr lang="tr-TR" sz="3100" b="1" dirty="0">
                <a:solidFill>
                  <a:prstClr val="black"/>
                </a:solidFill>
              </a:rPr>
              <a:t>YANLIŞLAMACILIK</a:t>
            </a:r>
            <a:r>
              <a:rPr lang="tr-TR" sz="31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tr-TR" sz="2400" b="1" dirty="0">
                <a:solidFill>
                  <a:srgbClr val="002060"/>
                </a:solidFill>
                <a:ea typeface="+mn-ea"/>
                <a:cs typeface="+mn-cs"/>
              </a:rPr>
              <a:t>- </a:t>
            </a:r>
            <a:r>
              <a:rPr lang="tr-TR" sz="2400" b="1" dirty="0">
                <a:ea typeface="+mn-ea"/>
                <a:cs typeface="+mn-cs"/>
              </a:rPr>
              <a:t>KARL RAİMUND POPPER </a:t>
            </a:r>
            <a:r>
              <a:rPr lang="tr-TR" sz="24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tr-TR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tr-TR" sz="2400" dirty="0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68AB0ABE-F9D7-4E84-88EF-6A6A3FB9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108" y="922607"/>
            <a:ext cx="4631819" cy="5602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dirty="0">
                <a:latin typeface="Times New Roman" pitchFamily="18" charset="0"/>
              </a:rPr>
              <a:t>Kim  Bunlar ;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</a:rPr>
              <a:t>Öylede olur, böylede olur  -      </a:t>
            </a:r>
            <a:r>
              <a:rPr lang="tr-TR" sz="1800" dirty="0" err="1">
                <a:latin typeface="Times New Roman" pitchFamily="18" charset="0"/>
              </a:rPr>
              <a:t>yanlışlanamaz</a:t>
            </a:r>
            <a:endParaRPr lang="tr-TR" sz="1800" dirty="0">
              <a:latin typeface="Times New Roman" pitchFamily="18" charset="0"/>
            </a:endParaRPr>
          </a:p>
          <a:p>
            <a:pPr>
              <a:buNone/>
            </a:pPr>
            <a:r>
              <a:rPr lang="tr-TR" sz="1800" dirty="0">
                <a:latin typeface="Times New Roman" pitchFamily="18" charset="0"/>
              </a:rPr>
              <a:t>Mutlaka böyle olur  -                </a:t>
            </a:r>
            <a:r>
              <a:rPr lang="tr-TR" sz="1800" dirty="0" err="1">
                <a:latin typeface="Times New Roman" pitchFamily="18" charset="0"/>
              </a:rPr>
              <a:t>yanlışlanamaz</a:t>
            </a:r>
            <a:endParaRPr lang="tr-TR" sz="1800" dirty="0">
              <a:latin typeface="Times New Roman" pitchFamily="18" charset="0"/>
            </a:endParaRPr>
          </a:p>
          <a:p>
            <a:pPr>
              <a:buNone/>
            </a:pPr>
            <a:r>
              <a:rPr lang="tr-TR" sz="1800" dirty="0">
                <a:latin typeface="Times New Roman" pitchFamily="18" charset="0"/>
              </a:rPr>
              <a:t>Hep böyledir -                           </a:t>
            </a:r>
            <a:r>
              <a:rPr lang="tr-TR" sz="1800" dirty="0" err="1">
                <a:latin typeface="Times New Roman" pitchFamily="18" charset="0"/>
              </a:rPr>
              <a:t>yanlışlanamaz</a:t>
            </a:r>
            <a:endParaRPr lang="tr-TR" sz="1800" dirty="0">
              <a:latin typeface="Times New Roman" pitchFamily="18" charset="0"/>
            </a:endParaRPr>
          </a:p>
          <a:p>
            <a:pPr>
              <a:buNone/>
            </a:pPr>
            <a:endParaRPr lang="tr-TR" sz="1800" dirty="0">
              <a:latin typeface="Times New Roman" pitchFamily="18" charset="0"/>
            </a:endParaRPr>
          </a:p>
          <a:p>
            <a:pPr>
              <a:buNone/>
            </a:pPr>
            <a:endParaRPr lang="tr-TR" sz="1800" dirty="0">
              <a:latin typeface="Times New Roman" pitchFamily="18" charset="0"/>
            </a:endParaRPr>
          </a:p>
          <a:p>
            <a:pPr>
              <a:buNone/>
            </a:pPr>
            <a:endParaRPr lang="tr-TR" sz="1800" dirty="0">
              <a:latin typeface="Times New Roman" pitchFamily="18" charset="0"/>
            </a:endParaRPr>
          </a:p>
          <a:p>
            <a:pPr algn="just">
              <a:buNone/>
            </a:pPr>
            <a:r>
              <a:rPr lang="tr-TR" sz="1800" b="1" dirty="0">
                <a:solidFill>
                  <a:srgbClr val="C00000"/>
                </a:solidFill>
                <a:latin typeface="Times New Roman" pitchFamily="18" charset="0"/>
              </a:rPr>
              <a:t>Doğrulanması yanlış olmadığın göstermez,</a:t>
            </a:r>
          </a:p>
          <a:p>
            <a:pPr algn="just">
              <a:buNone/>
            </a:pPr>
            <a:r>
              <a:rPr lang="tr-TR" sz="1800" b="1" dirty="0" err="1">
                <a:solidFill>
                  <a:srgbClr val="C00000"/>
                </a:solidFill>
                <a:latin typeface="Times New Roman" pitchFamily="18" charset="0"/>
              </a:rPr>
              <a:t>yanlışlamak</a:t>
            </a:r>
            <a:r>
              <a:rPr lang="tr-TR" sz="1800" b="1" dirty="0">
                <a:solidFill>
                  <a:srgbClr val="C00000"/>
                </a:solidFill>
                <a:latin typeface="Times New Roman" pitchFamily="18" charset="0"/>
              </a:rPr>
              <a:t> doğru olmadığını  gösterir. </a:t>
            </a:r>
            <a:endParaRPr lang="tr-TR" sz="1800" dirty="0"/>
          </a:p>
        </p:txBody>
      </p:sp>
      <p:graphicFrame>
        <p:nvGraphicFramePr>
          <p:cNvPr id="12" name="Metin kutusu 6">
            <a:extLst>
              <a:ext uri="{FF2B5EF4-FFF2-40B4-BE49-F238E27FC236}">
                <a16:creationId xmlns:a16="http://schemas.microsoft.com/office/drawing/2014/main" id="{0F6B0D19-7DF4-0439-9B26-926FD66C8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918341"/>
              </p:ext>
            </p:extLst>
          </p:nvPr>
        </p:nvGraphicFramePr>
        <p:xfrm>
          <a:off x="236669" y="922607"/>
          <a:ext cx="6250193" cy="482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19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845" y="286853"/>
            <a:ext cx="7246964" cy="570986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YANLIŞLAMACILIK-</a:t>
            </a:r>
            <a:r>
              <a:rPr lang="tr-TR" sz="20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tr-TR" sz="2000" b="1" dirty="0">
                <a:ea typeface="+mn-ea"/>
                <a:cs typeface="+mn-cs"/>
              </a:rPr>
              <a:t>Karl </a:t>
            </a:r>
            <a:r>
              <a:rPr lang="tr-TR" sz="2000" b="1" dirty="0" err="1">
                <a:ea typeface="+mn-ea"/>
                <a:cs typeface="+mn-cs"/>
              </a:rPr>
              <a:t>Raimund</a:t>
            </a:r>
            <a:r>
              <a:rPr lang="tr-TR" sz="2000" b="1" dirty="0">
                <a:ea typeface="+mn-ea"/>
                <a:cs typeface="+mn-cs"/>
              </a:rPr>
              <a:t> </a:t>
            </a:r>
            <a:r>
              <a:rPr lang="tr-TR" sz="2000" b="1" dirty="0" err="1">
                <a:ea typeface="+mn-ea"/>
                <a:cs typeface="+mn-cs"/>
              </a:rPr>
              <a:t>Popper</a:t>
            </a:r>
            <a:r>
              <a:rPr lang="tr-TR" sz="2000" b="1" dirty="0">
                <a:ea typeface="+mn-ea"/>
                <a:cs typeface="+mn-cs"/>
              </a:rPr>
              <a:t> 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1902 -1994</a:t>
            </a:r>
            <a:br>
              <a:rPr lang="tr-TR" sz="2200" b="1" dirty="0">
                <a:ea typeface="+mn-ea"/>
                <a:cs typeface="+mn-cs"/>
              </a:rPr>
            </a:br>
            <a:r>
              <a:rPr lang="tr-TR" sz="2200" b="1" dirty="0">
                <a:ea typeface="+mn-ea"/>
                <a:cs typeface="+mn-cs"/>
              </a:rPr>
              <a:t>                                                                       </a:t>
            </a:r>
            <a:r>
              <a:rPr lang="tr-TR" sz="3600" b="1" dirty="0">
                <a:ea typeface="+mn-ea"/>
                <a:cs typeface="+mn-cs"/>
              </a:rPr>
              <a:t>SINIR</a:t>
            </a:r>
            <a:endParaRPr lang="tr-TR" sz="3600" b="1" dirty="0"/>
          </a:p>
        </p:txBody>
      </p:sp>
      <p:sp>
        <p:nvSpPr>
          <p:cNvPr id="221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082" y="857839"/>
            <a:ext cx="4395354" cy="600016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YANLIŞLAMACILIK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Eleştiri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Tartışma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Ayıklama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9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457200" lvl="1" indent="0">
              <a:buNone/>
            </a:pPr>
            <a:r>
              <a:rPr lang="tr-TR" sz="2900" b="1" dirty="0">
                <a:latin typeface="Times New Roman" pitchFamily="18" charset="0"/>
                <a:cs typeface="Times New Roman" pitchFamily="18" charset="0"/>
              </a:rPr>
              <a:t>BİLİM </a:t>
            </a:r>
          </a:p>
          <a:p>
            <a:pPr lvl="1"/>
            <a:r>
              <a:rPr lang="tr-TR" sz="2900" b="1" dirty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lvl="1"/>
            <a:r>
              <a:rPr lang="tr-TR" sz="2900" b="1" dirty="0">
                <a:latin typeface="Times New Roman" pitchFamily="18" charset="0"/>
                <a:cs typeface="Times New Roman" pitchFamily="18" charset="0"/>
              </a:rPr>
              <a:t>Çözüm denemesi</a:t>
            </a:r>
          </a:p>
          <a:p>
            <a:pPr lvl="1"/>
            <a:r>
              <a:rPr lang="tr-TR" sz="2900" b="1" dirty="0">
                <a:latin typeface="Times New Roman" pitchFamily="18" charset="0"/>
                <a:cs typeface="Times New Roman" pitchFamily="18" charset="0"/>
              </a:rPr>
              <a:t>Ortadan kaldırma</a:t>
            </a:r>
          </a:p>
          <a:p>
            <a:pPr marL="457200" lvl="1" indent="0">
              <a:buNone/>
            </a:pPr>
            <a:endParaRPr lang="tr-TR" sz="29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-Eski Problem     </a:t>
            </a:r>
            <a:endParaRPr lang="tr-TR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-Çözüm denemesi                    </a:t>
            </a:r>
          </a:p>
          <a:p>
            <a:pPr marL="457200" lvl="1" indent="0">
              <a:buNone/>
            </a:pP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-Ortadan KALDIRMA             DÖNGÜ</a:t>
            </a:r>
          </a:p>
          <a:p>
            <a:pPr marL="457200" lvl="1" indent="0">
              <a:buNone/>
            </a:pPr>
            <a:r>
              <a:rPr lang="tr-TR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-Yeni Problem</a:t>
            </a:r>
          </a:p>
          <a:p>
            <a:pPr>
              <a:spcBef>
                <a:spcPct val="20000"/>
              </a:spcBef>
            </a:pPr>
            <a:endParaRPr lang="tr-TR" sz="29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tr-TR" sz="29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tr-TR" sz="2900" b="1" dirty="0">
                <a:solidFill>
                  <a:prstClr val="black"/>
                </a:solidFill>
                <a:latin typeface="Times New Roman" pitchFamily="18" charset="0"/>
              </a:rPr>
              <a:t>Bilimin amacı yüksek içeriktir, yüksek olasılık değil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tr-TR" sz="2900" b="1" dirty="0">
                <a:solidFill>
                  <a:prstClr val="black"/>
                </a:solidFill>
                <a:latin typeface="Times New Roman" pitchFamily="18" charset="0"/>
              </a:rPr>
              <a:t>Olasılık düşük, içerik yüksek olmalıdır</a:t>
            </a:r>
          </a:p>
          <a:p>
            <a:pPr marL="0" indent="0">
              <a:spcBef>
                <a:spcPct val="20000"/>
              </a:spcBef>
              <a:buNone/>
            </a:pPr>
            <a:endParaRPr lang="tr-TR" sz="29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</a:rPr>
              <a:t>Yüksek </a:t>
            </a:r>
            <a:r>
              <a:rPr lang="tr-TR" sz="2900" b="1" dirty="0" err="1">
                <a:solidFill>
                  <a:srgbClr val="002060"/>
                </a:solidFill>
                <a:latin typeface="Times New Roman" pitchFamily="18" charset="0"/>
              </a:rPr>
              <a:t>yanlışlanabilirlilik</a:t>
            </a:r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</a:rPr>
              <a:t> bilimin amacıdır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tr-TR" sz="2900" b="1" dirty="0">
                <a:solidFill>
                  <a:prstClr val="black"/>
                </a:solidFill>
                <a:latin typeface="Times New Roman" pitchFamily="18" charset="0"/>
              </a:rPr>
              <a:t>YANLIŞLANAMAYAN KURAMLAR BİLİMSEL DEĞİLDİR</a:t>
            </a:r>
          </a:p>
          <a:p>
            <a:pPr marL="0" indent="0">
              <a:spcBef>
                <a:spcPct val="20000"/>
              </a:spcBef>
              <a:buNone/>
            </a:pPr>
            <a:endParaRPr lang="tr-TR" sz="29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9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3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 kurama körü körüne inanç entelektüel bir  erdem değil, tersine entelektüel suçtur. </a:t>
            </a:r>
            <a:r>
              <a:rPr lang="tr-TR" sz="3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Bilimsel davranışın en ayırt edici özelliği kuşkuculuktur</a:t>
            </a:r>
            <a:r>
              <a:rPr lang="tr-TR" sz="3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3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İmre</a:t>
            </a:r>
            <a:r>
              <a:rPr lang="tr-TR" sz="3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Lakatos</a:t>
            </a:r>
            <a:r>
              <a:rPr lang="tr-TR" sz="3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1922 -1974 - </a:t>
            </a:r>
            <a:r>
              <a:rPr lang="tr-TR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HUME ‘ e dönüş- OC </a:t>
            </a:r>
            <a:endParaRPr lang="tr-TR" sz="29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/>
            <a:endParaRPr lang="tr-TR" sz="2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tr-TR" sz="1600" dirty="0"/>
          </a:p>
          <a:p>
            <a:pPr lvl="1">
              <a:lnSpc>
                <a:spcPct val="90000"/>
              </a:lnSpc>
              <a:buFontTx/>
              <a:buNone/>
            </a:pPr>
            <a:endParaRPr lang="tr-T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30436" y="1355955"/>
            <a:ext cx="3350373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1" indent="0">
              <a:buNone/>
            </a:pP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Elimizde başka durum durumlarda verimli sonuçlar verdiği kanıtlanmış hipotezi değiştirecek alternatif hipotez yok ise değiştirmek </a:t>
            </a:r>
            <a:r>
              <a:rPr lang="tr-TR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mantıksızdır.</a:t>
            </a:r>
            <a:r>
              <a:rPr lang="tr-TR" sz="16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tr-T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tr-T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Kesin gereklilik   doğmadıkça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araçları değiştirmek </a:t>
            </a:r>
            <a:r>
              <a:rPr lang="tr-TR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savurganlıktır</a:t>
            </a: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sv-SE" sz="1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Samuel Kuhn </a:t>
            </a:r>
            <a:r>
              <a:rPr lang="tr-TR" sz="1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sz="1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1922- 1996</a:t>
            </a:r>
            <a:endParaRPr lang="tr-T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tr-T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tr-TR" sz="1600" b="1" dirty="0">
                <a:latin typeface="Times New Roman" panose="02020603050405020304" pitchFamily="18" charset="0"/>
                <a:cs typeface="Times New Roman" pitchFamily="18" charset="0"/>
              </a:rPr>
              <a:t>Kesin </a:t>
            </a:r>
            <a:r>
              <a:rPr lang="tr-TR" sz="1600" b="1" dirty="0" err="1">
                <a:latin typeface="Times New Roman" panose="02020603050405020304" pitchFamily="18" charset="0"/>
                <a:cs typeface="Times New Roman" pitchFamily="18" charset="0"/>
              </a:rPr>
              <a:t>yanlışlama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yöntemsel olarak</a:t>
            </a:r>
          </a:p>
          <a:p>
            <a:pPr algn="just">
              <a:lnSpc>
                <a:spcPct val="80000"/>
              </a:lnSpc>
              <a:buNone/>
            </a:pPr>
            <a:r>
              <a:rPr lang="tr-TR" sz="1600" b="1" u="sng" dirty="0">
                <a:latin typeface="Times New Roman" pitchFamily="18" charset="0"/>
                <a:cs typeface="Times New Roman" pitchFamily="18" charset="0"/>
              </a:rPr>
              <a:t>Olanaksızdır</a:t>
            </a:r>
          </a:p>
          <a:p>
            <a:pPr algn="just">
              <a:lnSpc>
                <a:spcPct val="80000"/>
              </a:lnSpc>
              <a:buNone/>
            </a:pPr>
            <a:r>
              <a:rPr lang="tr-TR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Maurice Marie </a:t>
            </a:r>
            <a:r>
              <a:rPr lang="tr-TR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Duhem</a:t>
            </a:r>
            <a:r>
              <a:rPr lang="tr-TR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1861-1916</a:t>
            </a:r>
            <a:endParaRPr lang="tr-TR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Çünkü ilk bakışta  çok sayıda çürütücü örnekle karşı karşıyaydı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. Yeterli bilgisi  olmadığından bunları açıklayamazdı, ama sezgileri vardı.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Paul  K. </a:t>
            </a:r>
            <a:r>
              <a:rPr lang="tr-TR" sz="1600" dirty="0" err="1">
                <a:latin typeface="Times New Roman" panose="02020603050405020304" pitchFamily="18" charset="0"/>
                <a:cs typeface="Times New Roman" pitchFamily="18" charset="0"/>
              </a:rPr>
              <a:t>Fayerabend</a:t>
            </a:r>
            <a:r>
              <a:rPr lang="tr-TR" sz="1600" dirty="0">
                <a:latin typeface="Times New Roman" panose="02020603050405020304" pitchFamily="18" charset="0"/>
                <a:cs typeface="Times New Roman" pitchFamily="18" charset="0"/>
              </a:rPr>
              <a:t> 1924 -1994</a:t>
            </a:r>
            <a:endParaRPr lang="tr-TR" sz="16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r-T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C79F84-5F14-4336-BEA0-6916C7E006EF}"/>
              </a:ext>
            </a:extLst>
          </p:cNvPr>
          <p:cNvSpPr txBox="1"/>
          <p:nvPr/>
        </p:nvSpPr>
        <p:spPr>
          <a:xfrm>
            <a:off x="7880809" y="131975"/>
            <a:ext cx="402838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tr-TR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1.Dogmatik Yanlışlamacılık</a:t>
            </a:r>
          </a:p>
          <a:p>
            <a:pPr marL="0" indent="0"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Bilimsel dürüstlük deneyle çelişen tüm kavramlardan vazgeçmeyi gerektirir- Bacon</a:t>
            </a:r>
          </a:p>
          <a:p>
            <a:pPr>
              <a:buNone/>
            </a:pPr>
            <a:endParaRPr lang="tr-TR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2.Metodolojik </a:t>
            </a:r>
            <a:r>
              <a:rPr lang="tr-TR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yanlışmacılık</a:t>
            </a:r>
            <a:endParaRPr lang="tr-TR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Kuramlar birçok yasa ve önermeden oluştuklarından, çürütülebilmeleri için de bağlı oldukları bütün kavramsal sistemin eleştiriye tutulması gerekir.</a:t>
            </a:r>
            <a:br>
              <a:rPr lang="tr-TR" sz="1400" dirty="0">
                <a:latin typeface="Times New Roman" pitchFamily="18" charset="0"/>
                <a:cs typeface="Times New Roman" pitchFamily="18" charset="0"/>
              </a:rPr>
            </a:b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Mümkün değil-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Pierre Maurice Marie Duhem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Kuğu örneği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yanlışmayı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gösterir fakat bilim tarihini yansıtmaz . Bilim adamı  kuramı olgular kuramla çelişti diye bırakmaz.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( Merkezi Çekirdek ). 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İmre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Lakatos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İçinden doğruyu seçip yanlışları ayırabilir.</a:t>
            </a:r>
          </a:p>
          <a:p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iyi  uyum sağlayan teori hayatta kalır </a:t>
            </a:r>
          </a:p>
          <a:p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Lakotos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; 1922-1974 / Evrimci</a:t>
            </a:r>
            <a:endParaRPr lang="tr-TR" sz="14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tr-TR" sz="14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1400" b="1" dirty="0">
                <a:solidFill>
                  <a:srgbClr val="7030A0"/>
                </a:solidFill>
                <a:latin typeface="Arial Black" pitchFamily="34" charset="0"/>
              </a:rPr>
              <a:t>3.Sofistike </a:t>
            </a:r>
            <a:r>
              <a:rPr lang="tr-TR" sz="1400" b="1" dirty="0" err="1">
                <a:solidFill>
                  <a:srgbClr val="7030A0"/>
                </a:solidFill>
                <a:latin typeface="Arial Black" pitchFamily="34" charset="0"/>
              </a:rPr>
              <a:t>yanlışlamacılık</a:t>
            </a:r>
            <a:endParaRPr lang="tr-TR" sz="1400" b="1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tr-TR" sz="1400" dirty="0">
                <a:latin typeface="Arial Black" pitchFamily="34" charset="0"/>
              </a:rPr>
              <a:t>Hep yanlışlarsak elimizde ne kalır ?</a:t>
            </a:r>
          </a:p>
          <a:p>
            <a:pPr marL="0" indent="0">
              <a:buNone/>
            </a:pPr>
            <a:endParaRPr lang="tr-TR" sz="1400" dirty="0">
              <a:latin typeface="Arial Black" pitchFamily="34" charset="0"/>
            </a:endParaRP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Bir hipotezin yerine diğerini koymanın şartları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T2  &gt; T1 deneysel içerek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T2,  T1 in tüm deneysel içeriğini kapsamalı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T2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farklı içeriğini bir kısmı deneyle desteklenmeli</a:t>
            </a:r>
            <a:r>
              <a:rPr lang="tr-TR" sz="1400" dirty="0">
                <a:latin typeface="Arial Black" pitchFamily="34" charset="0"/>
              </a:rPr>
              <a:t>  </a:t>
            </a:r>
            <a:r>
              <a:rPr lang="tr-TR" sz="1400" dirty="0" err="1">
                <a:latin typeface="Arial Black" pitchFamily="34" charset="0"/>
              </a:rPr>
              <a:t>Lakatos</a:t>
            </a:r>
            <a:endParaRPr lang="tr-TR" sz="1400" dirty="0">
              <a:latin typeface="Arial Black" pitchFamily="34" charset="0"/>
            </a:endParaRPr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2F4844E3-24AE-47A2-BB6F-B59DD3043F86}"/>
              </a:ext>
            </a:extLst>
          </p:cNvPr>
          <p:cNvSpPr/>
          <p:nvPr/>
        </p:nvSpPr>
        <p:spPr>
          <a:xfrm>
            <a:off x="2605782" y="3270833"/>
            <a:ext cx="249468" cy="1174173"/>
          </a:xfrm>
          <a:prstGeom prst="blockArc">
            <a:avLst>
              <a:gd name="adj1" fmla="val 14440336"/>
              <a:gd name="adj2" fmla="val 13767845"/>
              <a:gd name="adj3" fmla="val 30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42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6499" y="274638"/>
            <a:ext cx="9824301" cy="939784"/>
          </a:xfrm>
        </p:spPr>
        <p:txBody>
          <a:bodyPr>
            <a:normAutofit/>
          </a:bodyPr>
          <a:lstStyle/>
          <a:p>
            <a:r>
              <a:rPr lang="tr-TR" sz="3100" b="1" dirty="0"/>
              <a:t>PARADİGMA - </a:t>
            </a:r>
            <a:r>
              <a:rPr lang="tr-TR" sz="2200" b="1" dirty="0"/>
              <a:t>BİLİME SOSYOLOJİK YAKLAŞIM - KHUN </a:t>
            </a:r>
            <a:br>
              <a:rPr lang="tr-TR" sz="2200" b="1" dirty="0"/>
            </a:br>
            <a:endParaRPr lang="tr-TR" sz="2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0485" y="928670"/>
            <a:ext cx="4242062" cy="5572164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tr-TR" sz="2000" b="1" dirty="0">
                <a:solidFill>
                  <a:srgbClr val="002060"/>
                </a:solidFill>
              </a:rPr>
            </a:b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7986" y="1353977"/>
            <a:ext cx="31344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Dogma / Stil /Model / Siyasal toplum / 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Doktrinler bütünü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/ Referans çerçevesi  / Paylaşılan ortak değerler kümesi  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Paradigma bir topluluğun üyelerinin inanç, değer , teknik ve bilgi birikimini tümüdür. 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Bilime tarihsel , toplumsal, ruhbilimsel bakış açı getirir</a:t>
            </a:r>
          </a:p>
          <a:p>
            <a:pPr algn="just"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Paradigma ; diğerlerine göre cazip , açık uçlu, daha güçlü, inanılır  olmalı</a:t>
            </a:r>
          </a:p>
          <a:p>
            <a:pPr>
              <a:buNone/>
            </a:pPr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b="1" u="sng" dirty="0" err="1">
                <a:latin typeface="Times New Roman" pitchFamily="18" charset="0"/>
                <a:cs typeface="Times New Roman" pitchFamily="18" charset="0"/>
              </a:rPr>
              <a:t>Yanlışlama</a:t>
            </a:r>
            <a:r>
              <a:rPr lang="tr-TR" sz="1600" b="1" u="sng" dirty="0">
                <a:latin typeface="Times New Roman" pitchFamily="18" charset="0"/>
                <a:cs typeface="Times New Roman" pitchFamily="18" charset="0"/>
              </a:rPr>
              <a:t> paradigmayı </a:t>
            </a:r>
            <a:r>
              <a:rPr lang="tr-TR" sz="1600" b="1" u="sng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1600" b="1" u="sng" dirty="0">
                <a:latin typeface="Times New Roman" pitchFamily="18" charset="0"/>
                <a:cs typeface="Times New Roman" pitchFamily="18" charset="0"/>
              </a:rPr>
              <a:t> etmeye yol açamaz</a:t>
            </a:r>
            <a:r>
              <a:rPr lang="tr-TR" sz="1600" b="1" i="1" u="sng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4E9C383-331E-42F6-A8DC-4D5F9BD27CF4}"/>
              </a:ext>
            </a:extLst>
          </p:cNvPr>
          <p:cNvSpPr txBox="1"/>
          <p:nvPr/>
        </p:nvSpPr>
        <p:spPr>
          <a:xfrm>
            <a:off x="3436141" y="928670"/>
            <a:ext cx="4886977" cy="568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i="1" dirty="0">
                <a:latin typeface="Times New Roman" pitchFamily="18" charset="0"/>
                <a:cs typeface="Times New Roman" pitchFamily="18" charset="0"/>
              </a:rPr>
              <a:t>Bilim Öncesi --&gt; Normal Bilim --&gt; Kriz- Devrim --&gt; Yeni Normal Bilim --&gt; Yeni Bunalımlar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( Döngü)</a:t>
            </a:r>
          </a:p>
          <a:p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OLAĞAN BİLİM;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Bilim insanlarının büyük çoğunluğunun önemli keşiflerde bulunma şansı olmadığı gibi,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araştırmacıların faaliyetini yönlendiren fikir </a:t>
            </a:r>
            <a:r>
              <a:rPr lang="tr-TR" sz="1400" b="1" u="sng" dirty="0" err="1">
                <a:latin typeface="Times New Roman" pitchFamily="18" charset="0"/>
                <a:cs typeface="Times New Roman" pitchFamily="18" charset="0"/>
              </a:rPr>
              <a:t>kesinlkle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 bu tür keşifler yapmak değildir.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Yeni kuram icat etmez,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uymludur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, yenilik amaçlamaz,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pradigma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içinde yanıtı olmayan sorular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edilir, 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çözümü olan bulmacalarla uğraşır,  sınırları çizilmiştir, karşı örnek yoktur .</a:t>
            </a:r>
          </a:p>
          <a:p>
            <a:pPr algn="just"/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KRİZ ;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pradigmanın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içinden gelir,  büyük güçlükler ve karşı çıkışlar , sorun çözmede başarısızlık , karşı örneklerin orta çıkışı</a:t>
            </a:r>
          </a:p>
          <a:p>
            <a:pPr algn="just"/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BUNALIMA CEVAP; 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kuramı ret ederken deneyin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önmei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yoktur, yeni bir paradigmanın ortaya çıkışı gerekir,</a:t>
            </a:r>
          </a:p>
          <a:p>
            <a:pPr algn="just"/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DEVRİM ;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var olan paradigmanın iş yapamadığının bir grup bilim adamınca hissedilmesi,  taraflara bölünme , tek başına ne mantık nede deney işe yarar,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aynı şeye bakıp farklı şeyler görmek, dikkati  bunalım yoğunlaşır, </a:t>
            </a: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çoğu genç yandaşlar oluşur</a:t>
            </a:r>
          </a:p>
          <a:p>
            <a:pPr algn="just"/>
            <a:r>
              <a:rPr lang="tr-TR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Kuhn’un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bu döngüsü </a:t>
            </a:r>
            <a:r>
              <a:rPr lang="tr-TR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artışmasını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yaratır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260CD2-D447-4249-9F1B-FB6742D2785F}"/>
              </a:ext>
            </a:extLst>
          </p:cNvPr>
          <p:cNvSpPr txBox="1"/>
          <p:nvPr/>
        </p:nvSpPr>
        <p:spPr>
          <a:xfrm>
            <a:off x="8614064" y="135083"/>
            <a:ext cx="3489951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 adamına yeterlilik belgesi verilmesi “otoritenin“ elindedir. </a:t>
            </a:r>
            <a:r>
              <a:rPr lang="tr-TR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Einsteinin</a:t>
            </a:r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durumu bu gün için anlaşılamaz.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Litaratüre</a:t>
            </a:r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bak  / atıflara saygı / Moda</a:t>
            </a:r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John </a:t>
            </a:r>
            <a:r>
              <a:rPr lang="tr-TR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Ziman</a:t>
            </a:r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1925 – 2005</a:t>
            </a:r>
          </a:p>
          <a:p>
            <a:pPr algn="just"/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Kuhn</a:t>
            </a:r>
            <a:r>
              <a:rPr lang="tr-TR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daha sonra kriz olmadan dan modelin yenilenmesine izin vermiştir. </a:t>
            </a:r>
          </a:p>
          <a:p>
            <a:pPr algn="just"/>
            <a:r>
              <a:rPr lang="tr-TR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Kemiosmotik</a:t>
            </a:r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teori ;  </a:t>
            </a:r>
            <a:r>
              <a:rPr lang="tr-TR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Fosforilasyon</a:t>
            </a:r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OC</a:t>
            </a:r>
          </a:p>
          <a:p>
            <a:pPr algn="just"/>
            <a:endParaRPr lang="tr-TR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Lakotostan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Khuna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itiraz ;   </a:t>
            </a:r>
            <a:r>
              <a:rPr lang="tr-TR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Değişim – Paradigma kavramı  din gibi bir inancı gösterir.  </a:t>
            </a:r>
            <a:r>
              <a:rPr lang="tr-TR" sz="1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Bilimsel değişim </a:t>
            </a:r>
            <a:r>
              <a:rPr lang="tr-TR" sz="1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Akıl’a</a:t>
            </a:r>
            <a:r>
              <a:rPr lang="tr-TR" sz="1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dayanır</a:t>
            </a:r>
            <a:r>
              <a:rPr lang="tr-TR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tr-TR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Khun’ın paradigması fazlasıyla uzun </a:t>
            </a:r>
            <a:r>
              <a:rPr lang="tr-TR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dogmatik aralıklarla </a:t>
            </a:r>
            <a:r>
              <a:rPr lang="tr-T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ayrılan geniş alanlı bir dizidir -</a:t>
            </a:r>
            <a:r>
              <a:rPr lang="tr-TR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Watkins</a:t>
            </a:r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Batının paradigması en az  600 yıldır değişmemiştir. </a:t>
            </a:r>
          </a:p>
          <a:p>
            <a:pPr algn="just"/>
            <a:endParaRPr lang="tr-TR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Batının paradigmasının  dili aynı  Lehçeleri farklıdır . OC</a:t>
            </a:r>
            <a:endParaRPr lang="tr-TR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1400" dirty="0">
              <a:latin typeface="Arial Black" pitchFamily="34" charset="0"/>
            </a:endParaRPr>
          </a:p>
          <a:p>
            <a:pPr algn="just"/>
            <a:endParaRPr lang="tr-TR" sz="1200" dirty="0">
              <a:latin typeface="Arial Black" pitchFamily="34" charset="0"/>
            </a:endParaRPr>
          </a:p>
          <a:p>
            <a:pPr algn="just"/>
            <a:endParaRPr lang="tr-TR" sz="1200" dirty="0">
              <a:latin typeface="Arial Black" pitchFamily="34" charset="0"/>
            </a:endParaRPr>
          </a:p>
          <a:p>
            <a:pPr>
              <a:buNone/>
            </a:pPr>
            <a:endParaRPr lang="tr-TR" sz="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7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916098"/>
          </a:xfrm>
        </p:spPr>
        <p:txBody>
          <a:bodyPr>
            <a:normAutofit fontScale="90000"/>
          </a:bodyPr>
          <a:lstStyle/>
          <a:p>
            <a:br>
              <a:rPr lang="tr-TR" sz="4000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144544" y="793384"/>
            <a:ext cx="6887560" cy="58759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Yanlışlamaya</a:t>
            </a:r>
            <a:r>
              <a:rPr lang="tr-TR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maruz kalmayan bir önermeler çekirdeğini diğerlerinden</a:t>
            </a:r>
          </a:p>
          <a:p>
            <a:pPr>
              <a:buNone/>
            </a:pPr>
            <a:r>
              <a:rPr lang="tr-TR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ayırır.  </a:t>
            </a:r>
          </a:p>
          <a:p>
            <a:pPr>
              <a:buNone/>
            </a:pPr>
            <a:endParaRPr lang="tr-TR" sz="6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dirty="0"/>
              <a:t>Kesin doğrulama ve </a:t>
            </a:r>
            <a:r>
              <a:rPr lang="tr-TR" sz="6400" dirty="0" err="1"/>
              <a:t>yanlışlama</a:t>
            </a:r>
            <a:r>
              <a:rPr lang="tr-TR" sz="6400" dirty="0"/>
              <a:t> mümkün değil.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Araştırma  programlarının</a:t>
            </a:r>
          </a:p>
          <a:p>
            <a:pPr>
              <a:buNone/>
            </a:pPr>
            <a:r>
              <a:rPr lang="tr-TR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testleri yardımcı hipotezlerin  koruyucu  alanlarına  yönelir </a:t>
            </a:r>
          </a:p>
          <a:p>
            <a:pPr>
              <a:buNone/>
            </a:pPr>
            <a:endParaRPr lang="tr-TR" sz="6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Bilimsel araştırma programları bazen dramatik </a:t>
            </a:r>
            <a:r>
              <a:rPr lang="tr-TR" sz="6400" b="1" u="sng" dirty="0" err="1">
                <a:latin typeface="Times New Roman" pitchFamily="18" charset="0"/>
                <a:cs typeface="Times New Roman" pitchFamily="18" charset="0"/>
              </a:rPr>
              <a:t>yanlışlamalara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 rağmen</a:t>
            </a:r>
          </a:p>
          <a:p>
            <a:pPr>
              <a:buNone/>
            </a:pP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varlığını sürdürebilir veya bugün en iyi yöntem yarın eskimiş olabilir. </a:t>
            </a:r>
          </a:p>
          <a:p>
            <a:pPr>
              <a:buNone/>
            </a:pPr>
            <a:r>
              <a:rPr lang="tr-TR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Bilim anomalilerle beraber olabilir.</a:t>
            </a:r>
          </a:p>
          <a:p>
            <a:pPr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Teorinin doğrulanma ya da </a:t>
            </a:r>
            <a:r>
              <a:rPr lang="tr-TR" sz="6400" b="1" dirty="0" err="1">
                <a:latin typeface="Times New Roman" pitchFamily="18" charset="0"/>
                <a:cs typeface="Times New Roman" pitchFamily="18" charset="0"/>
              </a:rPr>
              <a:t>yanlışlanmasının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belirli bir anda olanak</a:t>
            </a:r>
          </a:p>
          <a:p>
            <a:pPr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yoktur.  Bilimsel bir teori bu belirli anomalileri zaten </a:t>
            </a:r>
            <a:r>
              <a:rPr lang="tr-TR" sz="6400" b="1" i="1" dirty="0">
                <a:latin typeface="Times New Roman" pitchFamily="18" charset="0"/>
                <a:cs typeface="Times New Roman" pitchFamily="18" charset="0"/>
              </a:rPr>
              <a:t>ad hoc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varsayımlarla</a:t>
            </a:r>
          </a:p>
          <a:p>
            <a:pPr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kanıtlamaya çalışır, </a:t>
            </a: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bu nedenle belirli bir teoriyi reddedebilmek sanıldığı</a:t>
            </a:r>
          </a:p>
          <a:p>
            <a:pPr>
              <a:buNone/>
            </a:pPr>
            <a:r>
              <a:rPr lang="tr-TR" sz="6400" b="1" u="sng" dirty="0">
                <a:latin typeface="Times New Roman" pitchFamily="18" charset="0"/>
                <a:cs typeface="Times New Roman" pitchFamily="18" charset="0"/>
              </a:rPr>
              <a:t>kadar kolay değildir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tr-TR" sz="6400" b="1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 eleştirisi ) </a:t>
            </a:r>
          </a:p>
          <a:p>
            <a:pPr>
              <a:buNone/>
            </a:pPr>
            <a:endParaRPr lang="tr-TR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6600" b="1" u="sng" dirty="0" err="1">
                <a:latin typeface="Times New Roman" pitchFamily="18" charset="0"/>
                <a:cs typeface="Times New Roman" pitchFamily="18" charset="0"/>
              </a:rPr>
              <a:t>Khun</a:t>
            </a:r>
            <a:r>
              <a:rPr lang="tr-TR" sz="6600" b="1" u="sng" dirty="0">
                <a:latin typeface="Times New Roman" pitchFamily="18" charset="0"/>
                <a:cs typeface="Times New Roman" pitchFamily="18" charset="0"/>
              </a:rPr>
              <a:t> ‘dan  </a:t>
            </a:r>
            <a:r>
              <a:rPr lang="tr-TR" sz="6600" b="1" u="sng" dirty="0" err="1">
                <a:latin typeface="Times New Roman" pitchFamily="18" charset="0"/>
                <a:cs typeface="Times New Roman" pitchFamily="18" charset="0"/>
              </a:rPr>
              <a:t>Lakotos</a:t>
            </a:r>
            <a:r>
              <a:rPr lang="tr-TR" sz="6600" b="1" u="sng" dirty="0">
                <a:latin typeface="Times New Roman" pitchFamily="18" charset="0"/>
                <a:cs typeface="Times New Roman" pitchFamily="18" charset="0"/>
              </a:rPr>
              <a:t> ‘a   destek </a:t>
            </a:r>
            <a:r>
              <a:rPr lang="tr-TR" sz="6600" b="1" u="sng" dirty="0" err="1">
                <a:latin typeface="Times New Roman" pitchFamily="18" charset="0"/>
                <a:cs typeface="Times New Roman" pitchFamily="18" charset="0"/>
              </a:rPr>
              <a:t>Popper</a:t>
            </a:r>
            <a:r>
              <a:rPr lang="tr-TR" sz="6600" b="1" u="sng" dirty="0">
                <a:latin typeface="Times New Roman" pitchFamily="18" charset="0"/>
                <a:cs typeface="Times New Roman" pitchFamily="18" charset="0"/>
              </a:rPr>
              <a:t> ‘e itiraz </a:t>
            </a:r>
            <a:r>
              <a:rPr lang="tr-TR" sz="6600" b="1" dirty="0">
                <a:latin typeface="Times New Roman" pitchFamily="18" charset="0"/>
                <a:cs typeface="Times New Roman" pitchFamily="18" charset="0"/>
              </a:rPr>
              <a:t>; Bir teorinin varsayımlarını bir veya bir kaçını yanlış olması teoriden elde edilen sonuçların tümünün  yanlış olduğu sonucunu vermez. </a:t>
            </a:r>
          </a:p>
          <a:p>
            <a:pPr>
              <a:buNone/>
            </a:pPr>
            <a:endParaRPr lang="tr-TR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>
                <a:latin typeface="Times New Roman" pitchFamily="18" charset="0"/>
                <a:cs typeface="Times New Roman" pitchFamily="18" charset="0"/>
              </a:rPr>
              <a:t>Bilimsel  bilginin ussallığı  bilginlerin  “temel yargılarına dayanır “ </a:t>
            </a:r>
          </a:p>
          <a:p>
            <a:pPr>
              <a:buNone/>
            </a:pPr>
            <a:r>
              <a:rPr lang="tr-TR" sz="6400" b="1" dirty="0" err="1">
                <a:solidFill>
                  <a:srgbClr val="FF0000"/>
                </a:solidFill>
              </a:rPr>
              <a:t>Lakotos</a:t>
            </a:r>
            <a:r>
              <a:rPr lang="tr-TR" sz="6400" b="1" dirty="0">
                <a:solidFill>
                  <a:srgbClr val="FF0000"/>
                </a:solidFill>
              </a:rPr>
              <a:t>  </a:t>
            </a:r>
            <a:r>
              <a:rPr lang="tr-TR" sz="6400" b="1" dirty="0" err="1">
                <a:solidFill>
                  <a:srgbClr val="FF0000"/>
                </a:solidFill>
              </a:rPr>
              <a:t>Khun’u</a:t>
            </a:r>
            <a:r>
              <a:rPr lang="tr-TR" sz="6400" b="1" dirty="0">
                <a:solidFill>
                  <a:srgbClr val="FF0000"/>
                </a:solidFill>
              </a:rPr>
              <a:t> bir başka dille onaylar  ( OC  )</a:t>
            </a:r>
            <a:endParaRPr lang="tr-TR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/>
          </a:p>
          <a:p>
            <a:pPr>
              <a:buNone/>
            </a:pPr>
            <a:endParaRPr lang="tr-TR" sz="2900" b="1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4"/>
          </p:nvPr>
        </p:nvSpPr>
        <p:spPr>
          <a:xfrm>
            <a:off x="7159336" y="1373198"/>
            <a:ext cx="4888120" cy="52961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sz="1600" b="1" dirty="0"/>
          </a:p>
          <a:p>
            <a:pPr>
              <a:buNone/>
            </a:pPr>
            <a:r>
              <a:rPr lang="tr-TR" dirty="0">
                <a:solidFill>
                  <a:srgbClr val="002060"/>
                </a:solidFill>
              </a:rPr>
              <a:t> </a:t>
            </a:r>
            <a:endParaRPr lang="tr-TR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Atomist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varsayım; </a:t>
            </a: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Kimyasal reaksiyonlar  atomların birleşmesi veya</a:t>
            </a:r>
          </a:p>
          <a:p>
            <a:pPr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ayrılması yoluyla oluşur </a:t>
            </a: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-Genetik bilgiyi DNA taşır </a:t>
            </a: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Oksidatif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Fosforilasyon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«Elektron hayattır”</a:t>
            </a:r>
          </a:p>
          <a:p>
            <a:pPr>
              <a:buFontTx/>
              <a:buChar char="-"/>
            </a:pPr>
            <a:endParaRPr lang="tr-TR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400" b="1" dirty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tr-TR" sz="5600" dirty="0"/>
          </a:p>
          <a:p>
            <a:endParaRPr lang="tr-TR" sz="1600" dirty="0"/>
          </a:p>
        </p:txBody>
      </p:sp>
      <p:sp>
        <p:nvSpPr>
          <p:cNvPr id="6" name="5 Dikdörtgen"/>
          <p:cNvSpPr/>
          <p:nvPr/>
        </p:nvSpPr>
        <p:spPr>
          <a:xfrm>
            <a:off x="1641765" y="270164"/>
            <a:ext cx="848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MERKEZİ ÇEKİRDEK - </a:t>
            </a:r>
            <a:r>
              <a:rPr lang="tr-TR" sz="2000" b="1" dirty="0"/>
              <a:t>LAKOTOS </a:t>
            </a:r>
          </a:p>
        </p:txBody>
      </p:sp>
    </p:spTree>
    <p:extLst>
      <p:ext uri="{BB962C8B-B14F-4D97-AF65-F5344CB8AC3E}">
        <p14:creationId xmlns:p14="http://schemas.microsoft.com/office/powerpoint/2010/main" val="26892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5158" y="398034"/>
            <a:ext cx="10428642" cy="6777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ANARŞİST BİLGİ KURAMI - HER ŞEY  GİDER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- Paul </a:t>
            </a:r>
            <a:r>
              <a:rPr lang="en-US" sz="2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Feyerabend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1924-1994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7882" y="1290919"/>
            <a:ext cx="5398098" cy="468228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000" b="1" dirty="0"/>
              <a:t>BİLİM TARİHİ DOĞRULAMACILAR VE YANLIŞLAMACILIĞI TENKİT EDER.</a:t>
            </a:r>
            <a:r>
              <a:rPr lang="en-US" sz="1000" dirty="0"/>
              <a:t> </a:t>
            </a:r>
            <a:endParaRPr lang="en-US" sz="1000" b="1" dirty="0"/>
          </a:p>
          <a:p>
            <a:pPr marL="0"/>
            <a:endParaRPr lang="en-US" sz="1000" b="1" dirty="0"/>
          </a:p>
          <a:p>
            <a:pPr marL="0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ÇAĞCIL  DENEYCİLİK ELEŞTİRİSİ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TUTARLILIK KOŞULU ;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kuramı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 DEĞİŞMEZLİĞİ  ;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bilginin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gelişmesini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engeller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ÖZERKLİK ;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sınanacak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kurumun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dışındaki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kuramlara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çıkar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Olağan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etkinliği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çıkışına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Apaçık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çürütücü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örnekler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karşısında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tutulmalıdır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Popper’ı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tenkit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– hoc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varsayımlar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gereklidir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Lakotosa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destek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en-US" sz="1000" b="1" dirty="0"/>
          </a:p>
          <a:p>
            <a:endParaRPr lang="en-US" sz="1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9E8597B-7499-40B2-BF55-5700E7ECC74D}"/>
              </a:ext>
            </a:extLst>
          </p:cNvPr>
          <p:cNvSpPr txBox="1"/>
          <p:nvPr/>
        </p:nvSpPr>
        <p:spPr>
          <a:xfrm>
            <a:off x="5787614" y="1441525"/>
            <a:ext cx="6082822" cy="453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Gerçekliğe</a:t>
            </a:r>
            <a:r>
              <a:rPr lang="en-US" sz="1400" b="1" dirty="0"/>
              <a:t> </a:t>
            </a:r>
            <a:r>
              <a:rPr lang="en-US" sz="1400" b="1" dirty="0" err="1"/>
              <a:t>ulaşmanın</a:t>
            </a:r>
            <a:r>
              <a:rPr lang="en-US" sz="1400" b="1" dirty="0"/>
              <a:t> </a:t>
            </a:r>
            <a:r>
              <a:rPr lang="en-US" sz="1400" b="1" dirty="0" err="1"/>
              <a:t>farklı</a:t>
            </a:r>
            <a:r>
              <a:rPr lang="en-US" sz="1400" b="1" dirty="0"/>
              <a:t> </a:t>
            </a:r>
            <a:r>
              <a:rPr lang="en-US" sz="1400" b="1" dirty="0" err="1"/>
              <a:t>yolları</a:t>
            </a:r>
            <a:r>
              <a:rPr lang="en-US" sz="1400" b="1" dirty="0"/>
              <a:t>  </a:t>
            </a:r>
            <a:r>
              <a:rPr lang="en-US" sz="1400" b="1" dirty="0" err="1"/>
              <a:t>vardır</a:t>
            </a:r>
            <a:r>
              <a:rPr lang="en-US" sz="1400" b="1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Bilgiye</a:t>
            </a:r>
            <a:r>
              <a:rPr lang="en-US" sz="1400" b="1" dirty="0"/>
              <a:t> </a:t>
            </a:r>
            <a:r>
              <a:rPr lang="en-US" sz="1400" b="1" dirty="0" err="1"/>
              <a:t>ulaşma</a:t>
            </a:r>
            <a:r>
              <a:rPr lang="en-US" sz="1400" b="1" dirty="0"/>
              <a:t> </a:t>
            </a:r>
            <a:r>
              <a:rPr lang="en-US" sz="1400" b="1" dirty="0" err="1"/>
              <a:t>yolları</a:t>
            </a:r>
            <a:r>
              <a:rPr lang="en-US" sz="1400" b="1" dirty="0"/>
              <a:t> </a:t>
            </a:r>
            <a:r>
              <a:rPr lang="en-US" sz="1400" b="1" dirty="0" err="1"/>
              <a:t>birbirleriyle</a:t>
            </a:r>
            <a:r>
              <a:rPr lang="en-US" sz="1400" b="1" dirty="0"/>
              <a:t> </a:t>
            </a:r>
            <a:r>
              <a:rPr lang="en-US" sz="1400" b="1" dirty="0" err="1"/>
              <a:t>ölçülebilir</a:t>
            </a:r>
            <a:r>
              <a:rPr lang="en-US" sz="1400" b="1" dirty="0"/>
              <a:t> </a:t>
            </a:r>
            <a:r>
              <a:rPr lang="en-US" sz="1400" b="1" dirty="0" err="1"/>
              <a:t>ya</a:t>
            </a:r>
            <a:r>
              <a:rPr lang="en-US" sz="1400" b="1" dirty="0"/>
              <a:t> da </a:t>
            </a:r>
            <a:r>
              <a:rPr lang="en-US" sz="1400" b="1" dirty="0" err="1"/>
              <a:t>kıyaslanabilir</a:t>
            </a:r>
            <a:r>
              <a:rPr lang="en-US" sz="1400" b="1" dirty="0"/>
              <a:t> </a:t>
            </a:r>
            <a:r>
              <a:rPr lang="en-US" sz="1400" b="1" dirty="0" err="1"/>
              <a:t>değillerdir</a:t>
            </a:r>
            <a:r>
              <a:rPr lang="en-US" sz="1400" b="1" dirty="0"/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Bilgi </a:t>
            </a:r>
            <a:r>
              <a:rPr lang="en-US" sz="1400" b="1" dirty="0" err="1"/>
              <a:t>kuramsal</a:t>
            </a:r>
            <a:r>
              <a:rPr lang="en-US" sz="1400" b="1" dirty="0"/>
              <a:t> </a:t>
            </a:r>
            <a:r>
              <a:rPr lang="en-US" sz="1400" b="1" dirty="0" err="1"/>
              <a:t>anarşist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çılgınca</a:t>
            </a:r>
            <a:r>
              <a:rPr lang="en-US" sz="1400" b="1" dirty="0"/>
              <a:t> </a:t>
            </a:r>
            <a:r>
              <a:rPr lang="en-US" sz="1400" b="1" dirty="0" err="1"/>
              <a:t>düşünceleri</a:t>
            </a:r>
            <a:r>
              <a:rPr lang="en-US" sz="1400" b="1" dirty="0"/>
              <a:t> </a:t>
            </a:r>
            <a:r>
              <a:rPr lang="en-US" sz="1400" b="1" dirty="0" err="1"/>
              <a:t>savunmakta</a:t>
            </a:r>
            <a:r>
              <a:rPr lang="en-US" sz="1400" b="1" dirty="0"/>
              <a:t> </a:t>
            </a:r>
            <a:r>
              <a:rPr lang="en-US" sz="1400" b="1" dirty="0" err="1"/>
              <a:t>bir</a:t>
            </a:r>
            <a:r>
              <a:rPr lang="en-US" sz="1400" b="1" dirty="0"/>
              <a:t> </a:t>
            </a:r>
            <a:r>
              <a:rPr lang="en-US" sz="1400" b="1" dirty="0" err="1"/>
              <a:t>sakınca</a:t>
            </a:r>
            <a:r>
              <a:rPr lang="en-US" sz="1400" b="1" dirty="0"/>
              <a:t> </a:t>
            </a:r>
            <a:r>
              <a:rPr lang="en-US" sz="1400" b="1" dirty="0" err="1"/>
              <a:t>görmez</a:t>
            </a:r>
            <a:r>
              <a:rPr lang="en-US" sz="1400" b="1" dirty="0"/>
              <a:t>..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Bilim</a:t>
            </a:r>
            <a:r>
              <a:rPr lang="en-US" sz="1400" b="1" dirty="0"/>
              <a:t> </a:t>
            </a:r>
            <a:r>
              <a:rPr lang="en-US" sz="1400" b="1" dirty="0" err="1"/>
              <a:t>için</a:t>
            </a:r>
            <a:r>
              <a:rPr lang="en-US" sz="1400" b="1" dirty="0"/>
              <a:t> </a:t>
            </a:r>
            <a:r>
              <a:rPr lang="en-US" sz="1400" b="1" dirty="0" err="1"/>
              <a:t>evrensel</a:t>
            </a:r>
            <a:r>
              <a:rPr lang="en-US" sz="1400" b="1" dirty="0"/>
              <a:t> </a:t>
            </a:r>
            <a:r>
              <a:rPr lang="en-US" sz="1400" b="1" dirty="0" err="1"/>
              <a:t>yöntem</a:t>
            </a:r>
            <a:r>
              <a:rPr lang="en-US" sz="1400" b="1" dirty="0"/>
              <a:t>,   Kural </a:t>
            </a:r>
            <a:r>
              <a:rPr lang="en-US" sz="1400" b="1" dirty="0" err="1"/>
              <a:t>yoktur</a:t>
            </a:r>
            <a:r>
              <a:rPr lang="en-US" sz="1400" b="1" dirty="0"/>
              <a:t> , </a:t>
            </a:r>
            <a:r>
              <a:rPr lang="en-US" sz="1400" b="1" dirty="0" err="1"/>
              <a:t>Bilimin</a:t>
            </a:r>
            <a:r>
              <a:rPr lang="en-US" sz="1400" b="1" dirty="0"/>
              <a:t> </a:t>
            </a:r>
            <a:r>
              <a:rPr lang="en-US" sz="1400" b="1" dirty="0" err="1"/>
              <a:t>gelişmesi</a:t>
            </a:r>
            <a:r>
              <a:rPr lang="en-US" sz="1400" b="1" dirty="0"/>
              <a:t> </a:t>
            </a:r>
            <a:r>
              <a:rPr lang="en-US" sz="1400" b="1" dirty="0" err="1"/>
              <a:t>için</a:t>
            </a:r>
            <a:r>
              <a:rPr lang="en-US" sz="1400" b="1" dirty="0"/>
              <a:t> her </a:t>
            </a:r>
            <a:r>
              <a:rPr lang="en-US" sz="1400" b="1" dirty="0" err="1"/>
              <a:t>fikir</a:t>
            </a:r>
            <a:r>
              <a:rPr lang="en-US" sz="1400" b="1" dirty="0"/>
              <a:t> </a:t>
            </a:r>
            <a:r>
              <a:rPr lang="en-US" sz="1400" b="1" dirty="0" err="1"/>
              <a:t>yaralıdır</a:t>
            </a:r>
            <a:r>
              <a:rPr lang="en-US" sz="1400" b="1" dirty="0"/>
              <a:t> 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 </a:t>
            </a:r>
            <a:r>
              <a:rPr lang="en-US" sz="1400" b="1" dirty="0" err="1"/>
              <a:t>Metafizik</a:t>
            </a:r>
            <a:r>
              <a:rPr lang="en-US" sz="1400" b="1" dirty="0"/>
              <a:t> </a:t>
            </a:r>
            <a:r>
              <a:rPr lang="en-US" sz="1400" b="1" dirty="0" err="1"/>
              <a:t>ve</a:t>
            </a:r>
            <a:r>
              <a:rPr lang="en-US" sz="1400" b="1" dirty="0"/>
              <a:t> </a:t>
            </a:r>
            <a:r>
              <a:rPr lang="en-US" sz="1400" b="1" dirty="0" err="1"/>
              <a:t>fizik</a:t>
            </a:r>
            <a:r>
              <a:rPr lang="en-US" sz="1400" b="1" dirty="0"/>
              <a:t> </a:t>
            </a:r>
            <a:r>
              <a:rPr lang="en-US" sz="1400" b="1" dirty="0" err="1"/>
              <a:t>arasında</a:t>
            </a:r>
            <a:r>
              <a:rPr lang="en-US" sz="1400" b="1" dirty="0"/>
              <a:t> fark yok /    Her </a:t>
            </a:r>
            <a:r>
              <a:rPr lang="en-US" sz="1400" b="1" dirty="0" err="1"/>
              <a:t>şey</a:t>
            </a:r>
            <a:r>
              <a:rPr lang="en-US" sz="1400" b="1" dirty="0"/>
              <a:t> </a:t>
            </a:r>
            <a:r>
              <a:rPr lang="en-US" sz="1400" b="1" dirty="0" err="1"/>
              <a:t>iyidir</a:t>
            </a:r>
            <a:r>
              <a:rPr lang="en-US" sz="1400" b="1" dirty="0"/>
              <a:t>.  /   ÇİN TIBBI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Bilim</a:t>
            </a:r>
            <a:r>
              <a:rPr lang="en-US" sz="1400" b="1" dirty="0"/>
              <a:t> </a:t>
            </a:r>
            <a:r>
              <a:rPr lang="en-US" sz="1400" b="1" dirty="0" err="1"/>
              <a:t>adamalarının</a:t>
            </a:r>
            <a:r>
              <a:rPr lang="en-US" sz="1400" b="1" dirty="0"/>
              <a:t> </a:t>
            </a:r>
            <a:r>
              <a:rPr lang="en-US" sz="1400" b="1" dirty="0" err="1"/>
              <a:t>diktatoryası</a:t>
            </a: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Birinci</a:t>
            </a:r>
            <a:r>
              <a:rPr lang="en-US" sz="1400" b="1" dirty="0"/>
              <a:t> </a:t>
            </a:r>
            <a:r>
              <a:rPr lang="en-US" sz="1400" b="1" dirty="0" err="1"/>
              <a:t>dünya</a:t>
            </a:r>
            <a:r>
              <a:rPr lang="en-US" sz="1400" b="1" dirty="0"/>
              <a:t> </a:t>
            </a:r>
            <a:r>
              <a:rPr lang="en-US" sz="1400" b="1" dirty="0" err="1"/>
              <a:t>bilimi</a:t>
            </a:r>
            <a:r>
              <a:rPr lang="en-US" sz="1400" b="1" dirty="0"/>
              <a:t>  </a:t>
            </a:r>
            <a:r>
              <a:rPr lang="en-US" sz="1400" b="1" dirty="0" err="1"/>
              <a:t>daha</a:t>
            </a:r>
            <a:r>
              <a:rPr lang="en-US" sz="1400" b="1" dirty="0"/>
              <a:t> </a:t>
            </a:r>
            <a:r>
              <a:rPr lang="en-US" sz="1400" b="1" dirty="0" err="1"/>
              <a:t>iyi</a:t>
            </a:r>
            <a:r>
              <a:rPr lang="en-US" sz="1400" b="1" dirty="0"/>
              <a:t> </a:t>
            </a:r>
            <a:r>
              <a:rPr lang="en-US" sz="1400" b="1" dirty="0" err="1"/>
              <a:t>silahlar</a:t>
            </a:r>
            <a:r>
              <a:rPr lang="en-US" sz="1400" b="1" dirty="0"/>
              <a:t> </a:t>
            </a:r>
            <a:r>
              <a:rPr lang="en-US" sz="1400" b="1" dirty="0" err="1"/>
              <a:t>ürettiği</a:t>
            </a:r>
            <a:r>
              <a:rPr lang="en-US" sz="1400" b="1" dirty="0"/>
              <a:t> </a:t>
            </a:r>
            <a:r>
              <a:rPr lang="en-US" sz="1400" b="1" dirty="0" err="1"/>
              <a:t>için</a:t>
            </a:r>
            <a:r>
              <a:rPr lang="en-US" sz="1400" b="1" dirty="0"/>
              <a:t> </a:t>
            </a:r>
            <a:r>
              <a:rPr lang="en-US" sz="1400" b="1" dirty="0" err="1"/>
              <a:t>kabul</a:t>
            </a:r>
            <a:r>
              <a:rPr lang="en-US" sz="1400" b="1" dirty="0"/>
              <a:t> </a:t>
            </a:r>
            <a:r>
              <a:rPr lang="en-US" sz="1400" b="1" dirty="0" err="1"/>
              <a:t>edilir</a:t>
            </a:r>
            <a:r>
              <a:rPr lang="en-US" sz="1400" b="1" dirty="0"/>
              <a:t>.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Tüm</a:t>
            </a:r>
            <a:r>
              <a:rPr lang="en-US" sz="1400" b="1" dirty="0"/>
              <a:t> </a:t>
            </a:r>
            <a:r>
              <a:rPr lang="en-US" sz="1400" b="1" dirty="0" err="1"/>
              <a:t>bilgilerin</a:t>
            </a:r>
            <a:r>
              <a:rPr lang="en-US" sz="1400" b="1" dirty="0"/>
              <a:t> </a:t>
            </a:r>
            <a:r>
              <a:rPr lang="en-US" sz="1400" b="1" dirty="0" err="1"/>
              <a:t>yarışmasına</a:t>
            </a:r>
            <a:r>
              <a:rPr lang="en-US" sz="1400" b="1" dirty="0"/>
              <a:t> </a:t>
            </a:r>
            <a:r>
              <a:rPr lang="en-US" sz="1400" b="1" dirty="0" err="1"/>
              <a:t>izin</a:t>
            </a:r>
            <a:r>
              <a:rPr lang="en-US" sz="1400" b="1" dirty="0"/>
              <a:t> </a:t>
            </a:r>
            <a:r>
              <a:rPr lang="en-US" sz="1400" b="1" dirty="0" err="1"/>
              <a:t>ver</a:t>
            </a:r>
            <a:r>
              <a:rPr lang="en-US" sz="1400" b="1" dirty="0"/>
              <a:t> . </a:t>
            </a:r>
            <a:r>
              <a:rPr lang="en-US" sz="1400" b="1" dirty="0" err="1"/>
              <a:t>Zamanın</a:t>
            </a:r>
            <a:r>
              <a:rPr lang="en-US" sz="1400" b="1" dirty="0"/>
              <a:t> </a:t>
            </a:r>
            <a:r>
              <a:rPr lang="en-US" sz="1400" b="1" dirty="0" err="1"/>
              <a:t>ruhuna</a:t>
            </a:r>
            <a:r>
              <a:rPr lang="en-US" sz="1400" b="1" dirty="0"/>
              <a:t>   </a:t>
            </a:r>
            <a:r>
              <a:rPr lang="en-US" sz="1400" b="1" dirty="0" err="1"/>
              <a:t>saldırı</a:t>
            </a:r>
            <a:r>
              <a:rPr lang="en-US" sz="1400" b="1" dirty="0"/>
              <a:t>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Yarışın</a:t>
            </a:r>
            <a:r>
              <a:rPr lang="en-US" sz="1400" b="1" dirty="0"/>
              <a:t> </a:t>
            </a:r>
            <a:r>
              <a:rPr lang="en-US" sz="1400" b="1" dirty="0" err="1"/>
              <a:t>bir</a:t>
            </a:r>
            <a:r>
              <a:rPr lang="en-US" sz="1400" b="1" dirty="0"/>
              <a:t> </a:t>
            </a:r>
            <a:r>
              <a:rPr lang="en-US" sz="1400" b="1" dirty="0" err="1"/>
              <a:t>kuralı</a:t>
            </a:r>
            <a:r>
              <a:rPr lang="en-US" sz="1400" b="1" dirty="0"/>
              <a:t> var </a:t>
            </a:r>
            <a:r>
              <a:rPr lang="en-US" sz="1400" b="1" dirty="0" err="1"/>
              <a:t>mı</a:t>
            </a:r>
            <a:r>
              <a:rPr lang="en-US" sz="1400" b="1" dirty="0"/>
              <a:t> ?  </a:t>
            </a:r>
            <a:r>
              <a:rPr lang="en-US" sz="1400" b="1" dirty="0" err="1"/>
              <a:t>Cevap</a:t>
            </a:r>
            <a:r>
              <a:rPr lang="en-US" sz="1400" b="1" dirty="0"/>
              <a:t> ; Yok  ( OC 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u="sng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/>
              <a:t>Post </a:t>
            </a:r>
            <a:r>
              <a:rPr lang="en-US" sz="1400" b="1" u="sng" dirty="0" err="1"/>
              <a:t>Modernite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2459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İLERLEME </a:t>
            </a:r>
            <a:r>
              <a:rPr lang="tr-TR" sz="2800" b="1" dirty="0"/>
              <a:t>– </a:t>
            </a:r>
            <a:r>
              <a:rPr lang="tr-TR" sz="2000" b="1" dirty="0"/>
              <a:t>PROBLEM ÇÖZME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2487" y="908720"/>
            <a:ext cx="5786389" cy="59492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solidFill>
                  <a:srgbClr val="C00000"/>
                </a:solidFill>
                <a:latin typeface="Times New Roman" pitchFamily="18" charset="0"/>
              </a:rPr>
              <a:t>  Problemleştirme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latin typeface="Times New Roman" pitchFamily="18" charset="0"/>
              </a:rPr>
              <a:t> Deneme amaçlı kuram oluşumu – Hipotez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latin typeface="Times New Roman" pitchFamily="18" charset="0"/>
              </a:rPr>
              <a:t> Deneysel sınama  yoluyla eleştirel tartışma aracılığıyla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latin typeface="Times New Roman" pitchFamily="18" charset="0"/>
              </a:rPr>
              <a:t>ortada kaldırma denemeleri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solidFill>
                  <a:srgbClr val="C00000"/>
                </a:solidFill>
                <a:latin typeface="Times New Roman" pitchFamily="18" charset="0"/>
              </a:rPr>
              <a:t>Kuramların eleştirel tartışmasından çıkan yeni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solidFill>
                  <a:srgbClr val="C00000"/>
                </a:solidFill>
                <a:latin typeface="Times New Roman" pitchFamily="18" charset="0"/>
              </a:rPr>
              <a:t>problemler  / Döngü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dirty="0">
                <a:latin typeface="Times New Roman" pitchFamily="18" charset="0"/>
              </a:rPr>
              <a:t>   Einstein ile amip arasındaki fark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7030A0"/>
                </a:solidFill>
                <a:latin typeface="Times New Roman" pitchFamily="18" charset="0"/>
              </a:rPr>
              <a:t>Eski problemle yeni problem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7030A0"/>
                </a:solidFill>
                <a:latin typeface="Times New Roman" pitchFamily="18" charset="0"/>
              </a:rPr>
              <a:t>arasındaki süreç bilimsel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7030A0"/>
                </a:solidFill>
                <a:latin typeface="Times New Roman" pitchFamily="18" charset="0"/>
              </a:rPr>
              <a:t>ilerlemeyi gösterir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 PROBLEM ÇÖZMEKTİR.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tr-TR" sz="16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Raimund</a:t>
            </a:r>
            <a:r>
              <a:rPr lang="tr-TR" sz="16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600" b="1" dirty="0" err="1">
                <a:solidFill>
                  <a:srgbClr val="6A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tr-TR" sz="16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964383" y="872716"/>
            <a:ext cx="6141026" cy="59852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33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33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>
                <a:latin typeface="Times New Roman" pitchFamily="18" charset="0"/>
              </a:rPr>
              <a:t>Bilim dogmatik olmayan yöntemin, yani eleştirel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>
                <a:latin typeface="Times New Roman" pitchFamily="18" charset="0"/>
              </a:rPr>
              <a:t>yöntemin  bulunmasıyla başlar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6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6400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endParaRPr lang="tr-TR" sz="6400" dirty="0">
              <a:latin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3800" b="1" dirty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tr-TR" sz="45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tr-TR" sz="6400" b="1" dirty="0">
                <a:solidFill>
                  <a:srgbClr val="0070C0"/>
                </a:solidFill>
                <a:latin typeface="Times New Roman" pitchFamily="18" charset="0"/>
              </a:rPr>
              <a:t>Sorunsalı </a:t>
            </a:r>
            <a:r>
              <a:rPr lang="tr-TR" sz="6400" b="1" dirty="0" err="1">
                <a:solidFill>
                  <a:srgbClr val="0070C0"/>
                </a:solidFill>
                <a:latin typeface="Times New Roman" pitchFamily="18" charset="0"/>
              </a:rPr>
              <a:t>tesbit</a:t>
            </a:r>
            <a:r>
              <a:rPr lang="tr-TR" sz="6400" b="1" dirty="0">
                <a:solidFill>
                  <a:srgbClr val="0070C0"/>
                </a:solidFill>
                <a:latin typeface="Times New Roman" pitchFamily="18" charset="0"/>
              </a:rPr>
              <a:t> et ve bu durumu oluşturan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b="1" dirty="0">
                <a:solidFill>
                  <a:srgbClr val="0070C0"/>
                </a:solidFill>
                <a:latin typeface="Times New Roman" pitchFamily="18" charset="0"/>
              </a:rPr>
              <a:t>    olguları topla ve çözüm  üret . PRAGMATİK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John 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Dewey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1859-1952 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Ernest 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Nagel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1901 -1987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tr-T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teoriler tarafından sağlanan </a:t>
            </a: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anomalilerin 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kavramsal olarak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çözülmesi ve karşılaştırılması bilimin evriminin vazgeçilmez bir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parçasını oluşturur.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Çözülmüş olan deneysel problemlerin  sayısında  artış 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Laudan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7" name="6 L-Şekli"/>
          <p:cNvSpPr/>
          <p:nvPr/>
        </p:nvSpPr>
        <p:spPr>
          <a:xfrm>
            <a:off x="5964383" y="2083428"/>
            <a:ext cx="370789" cy="23430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L-Şekli"/>
          <p:cNvSpPr/>
          <p:nvPr/>
        </p:nvSpPr>
        <p:spPr>
          <a:xfrm rot="16200000">
            <a:off x="9273047" y="3021182"/>
            <a:ext cx="2343097" cy="467591"/>
          </a:xfrm>
          <a:prstGeom prst="corner">
            <a:avLst>
              <a:gd name="adj1" fmla="val 55485"/>
              <a:gd name="adj2" fmla="val 47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Metin kutusu 3">
            <a:extLst>
              <a:ext uri="{FF2B5EF4-FFF2-40B4-BE49-F238E27FC236}">
                <a16:creationId xmlns:a16="http://schemas.microsoft.com/office/drawing/2014/main" id="{0CC60EB3-27B5-ED5F-348A-E230B4E82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638120"/>
              </p:ext>
            </p:extLst>
          </p:nvPr>
        </p:nvGraphicFramePr>
        <p:xfrm>
          <a:off x="180391" y="2469308"/>
          <a:ext cx="11831217" cy="44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58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kli evler">
            <a:extLst>
              <a:ext uri="{FF2B5EF4-FFF2-40B4-BE49-F238E27FC236}">
                <a16:creationId xmlns:a16="http://schemas.microsoft.com/office/drawing/2014/main" id="{543AE99C-0AFC-3B8B-303C-1CECCB88B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56264" y="365125"/>
            <a:ext cx="4435736" cy="1248522"/>
          </a:xfrm>
        </p:spPr>
        <p:txBody>
          <a:bodyPr>
            <a:normAutofit/>
          </a:bodyPr>
          <a:lstStyle/>
          <a:p>
            <a:r>
              <a:rPr lang="tr-TR" sz="2400" b="1" dirty="0"/>
              <a:t>İLERLEME - TEKNE İMGESİ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56264" y="1979407"/>
            <a:ext cx="4249270" cy="4197556"/>
          </a:xfrm>
        </p:spPr>
        <p:txBody>
          <a:bodyPr>
            <a:norm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Bilimin gelişimi denizdeki gemini inşasına benzer .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Devamlılık</a:t>
            </a: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Sürekli yeniden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inşacılık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Kuru bir havuz yok</a:t>
            </a: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Yolculuk sırasında öğrenme </a:t>
            </a: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Bozulmaya tabi olmayan hiçbir moral değer yok</a:t>
            </a:r>
          </a:p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Değerlendirme ilkelerini en geneli bile yeniden inşaya maruz kalır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.  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Otto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>
                <a:latin typeface="Times New Roman" pitchFamily="18" charset="0"/>
                <a:cs typeface="Times New Roman" pitchFamily="18" charset="0"/>
              </a:rPr>
              <a:t>Neurath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1882 - 1945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024034" y="274638"/>
            <a:ext cx="8186766" cy="77809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İLERLEME  -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KARŞI TÜMEVARIM </a:t>
            </a: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22169" y="980728"/>
            <a:ext cx="11434713" cy="5591544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Bilimin ilerlemesi  </a:t>
            </a:r>
            <a:r>
              <a:rPr lang="tr-TR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“ne olsa gider “  </a:t>
            </a:r>
            <a:r>
              <a:rPr lang="tr-T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ilkesine  dayanır. </a:t>
            </a:r>
          </a:p>
          <a:p>
            <a:endParaRPr lang="tr-T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Kabul edilmiş görüşle tutarsız görüşler ortaya koymak</a:t>
            </a:r>
          </a:p>
          <a:p>
            <a:endParaRPr lang="tr-TR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200" dirty="0"/>
              <a:t>Kuram                          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Karşı Kuram</a:t>
            </a:r>
            <a:r>
              <a:rPr lang="tr-TR" sz="2200" dirty="0"/>
              <a:t>                     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Kuramları  karşılaştır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tr-TR" sz="2200" dirty="0"/>
          </a:p>
          <a:p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İşe   çağın görüşlerine ve   aklına aykırı bir  inançla başla </a:t>
            </a:r>
          </a:p>
          <a:p>
            <a:endParaRPr lang="tr-TR" sz="2200" b="1" dirty="0"/>
          </a:p>
          <a:p>
            <a:pPr marL="0" lvl="0" indent="0">
              <a:buNone/>
            </a:pPr>
            <a:r>
              <a:rPr lang="tr-TR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Egemen bilim anlayışına ters, tutarsız kavramlar  / </a:t>
            </a:r>
            <a:r>
              <a:rPr lang="tr-T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Galileo</a:t>
            </a:r>
          </a:p>
          <a:p>
            <a:endParaRPr lang="tr-TR" sz="2200" b="1" dirty="0"/>
          </a:p>
          <a:p>
            <a:pPr marL="0" indent="0">
              <a:buNone/>
            </a:pPr>
            <a:r>
              <a:rPr lang="tr-TR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Çoğulculuk</a:t>
            </a:r>
          </a:p>
          <a:p>
            <a:pPr marL="0" indent="0">
              <a:buNone/>
            </a:pPr>
            <a:r>
              <a:rPr lang="tr-TR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 - </a:t>
            </a:r>
            <a:r>
              <a:rPr lang="tr-TR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modernizmin</a:t>
            </a:r>
            <a:r>
              <a:rPr lang="tr-TR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anahtarı /  Hür toplumda tüm fikirler özgürdür .OC</a:t>
            </a:r>
          </a:p>
        </p:txBody>
      </p:sp>
      <p:sp>
        <p:nvSpPr>
          <p:cNvPr id="9" name="8 Sağ Ok"/>
          <p:cNvSpPr/>
          <p:nvPr/>
        </p:nvSpPr>
        <p:spPr>
          <a:xfrm>
            <a:off x="1855469" y="2996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4860211" y="2972845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İLERLEME EVRİMSEL /  KOŞULLU AÇILAMALAR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71247" y="841376"/>
            <a:ext cx="5873675" cy="5620843"/>
          </a:xfrm>
        </p:spPr>
        <p:txBody>
          <a:bodyPr>
            <a:norm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Eğer</a:t>
            </a: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Varyasyonlar var ise </a:t>
            </a:r>
          </a:p>
          <a:p>
            <a:pPr>
              <a:buNone/>
            </a:pPr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Eğer </a:t>
            </a: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Bunlar miras alınmışsa</a:t>
            </a:r>
          </a:p>
          <a:p>
            <a:pPr>
              <a:buNone/>
            </a:pPr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Eğer</a:t>
            </a: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Bir değişken bir işi için diğerinden daha uygunsa</a:t>
            </a:r>
          </a:p>
          <a:p>
            <a:pPr>
              <a:buNone/>
            </a:pPr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Eğer </a:t>
            </a: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Bu işi gerçekleştirmedeki başarısı organizmaların çevresi her ne ise orada kalma becerilerini etkiliyorsa</a:t>
            </a:r>
          </a:p>
          <a:p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zaman </a:t>
            </a: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Doğal seleksiyon  evrimsel bir değişim sağlayacaktır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9849" y="1153572"/>
            <a:ext cx="3747385" cy="4461163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FFFFFF"/>
                </a:solidFill>
              </a:rPr>
              <a:t>İLERLEME - EVRİMSEL ANOLOJİ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46089" y="462580"/>
            <a:ext cx="7287745" cy="5714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Bilimde uyumlu olmak; 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Yalnızca  biri birini takip eden  araştırmacıların kabul edip kullandığı kavramlar yenilikler nesiller katılıyor. Belirleyici olan soydur. </a:t>
            </a:r>
          </a:p>
          <a:p>
            <a:pPr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400" b="1" dirty="0" err="1">
                <a:latin typeface="Times New Roman" pitchFamily="18" charset="0"/>
                <a:cs typeface="Times New Roman" pitchFamily="18" charset="0"/>
              </a:rPr>
              <a:t>Khun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tr-TR" sz="1400" b="1" i="1" dirty="0">
                <a:latin typeface="Times New Roman" pitchFamily="18" charset="0"/>
                <a:cs typeface="Times New Roman" pitchFamily="18" charset="0"/>
              </a:rPr>
              <a:t>Normal Bilim 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tarifine benzer 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KAVRAMLAR YETERSİZ KALIRSA ;</a:t>
            </a:r>
          </a:p>
          <a:p>
            <a:pPr marL="0" indent="0">
              <a:buNone/>
            </a:pP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Bunların  bize bu alanda daha verimli deneysel ve matematiksel sorular sorma imkanı vermesi için  nasıl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Değiştirebilir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Geliştirebilir 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Sınırlayabilir</a:t>
            </a:r>
          </a:p>
          <a:p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Niteleyebiliriz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i-FI" sz="1400" dirty="0">
                <a:latin typeface="Times New Roman" pitchFamily="18" charset="0"/>
                <a:cs typeface="Times New Roman" pitchFamily="18" charset="0"/>
              </a:rPr>
              <a:t>Stephen Edelston Toulmin. 1922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 -2009</a:t>
            </a:r>
          </a:p>
          <a:p>
            <a:endParaRPr lang="tr-TR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uyumlu kavramlar hayatta  kalır.  / Uyumu nasıl sağlanır?  OC</a:t>
            </a:r>
          </a:p>
          <a:p>
            <a:pPr lvl="0"/>
            <a:r>
              <a:rPr lang="tr-T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iyi olan hayatta kalır. OC</a:t>
            </a:r>
          </a:p>
          <a:p>
            <a:pPr lvl="0"/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Evrim geleceği göremez, rastlantısaldır. Bilimde bunun tam tersidir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4460" y="268357"/>
            <a:ext cx="10933043" cy="6036572"/>
          </a:xfrm>
        </p:spPr>
        <p:txBody>
          <a:bodyPr anchor="ctr"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endParaRPr lang="tr-TR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tr-TR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tr-TR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BİLİM insanlarının  </a:t>
            </a:r>
            <a:r>
              <a:rPr lang="tr-TR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HİSLERİNİNE,  AKLININ    IŞIĞINA ,  GÖZLEME  VEYA DENEYE MÜRACAATI </a:t>
            </a:r>
            <a:r>
              <a:rPr lang="tr-TR" sz="6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yeni bilgiyi elde</a:t>
            </a:r>
          </a:p>
          <a:p>
            <a:pPr algn="just">
              <a:lnSpc>
                <a:spcPct val="170000"/>
              </a:lnSpc>
              <a:buNone/>
            </a:pPr>
            <a:r>
              <a:rPr lang="tr-TR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etmede veya var olanı genişletme </a:t>
            </a:r>
            <a:r>
              <a:rPr lang="tr-TR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BİR YOL  OLABİLİR. </a:t>
            </a: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SIKINTI ELEŞTİRİYE KAPALI OLMAKTIR. </a:t>
            </a:r>
          </a:p>
          <a:p>
            <a:pPr algn="just">
              <a:lnSpc>
                <a:spcPct val="170000"/>
              </a:lnSpc>
              <a:buNone/>
            </a:pPr>
            <a:r>
              <a:rPr lang="tr-T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BİLİMDE ilerlemenin  en temel özelliği  katkı sağlayıcı  olsun veya olmasın  </a:t>
            </a:r>
            <a:r>
              <a:rPr lang="tr-TR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ELEŞTİRİ İÇERMESİDİR.</a:t>
            </a:r>
          </a:p>
          <a:p>
            <a:pPr algn="just">
              <a:lnSpc>
                <a:spcPct val="170000"/>
              </a:lnSpc>
              <a:buNone/>
            </a:pPr>
            <a:endParaRPr lang="tr-TR" sz="6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tr-TR" sz="6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tr-TR" sz="6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4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Orhan Canbolat</a:t>
            </a:r>
            <a:r>
              <a:rPr lang="tr-TR" sz="6400" u="sng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Karanlıktan Korkan Çocuk, 20</a:t>
            </a:r>
            <a:r>
              <a:rPr lang="tr-TR" sz="6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64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Akademisyen Kitabevi</a:t>
            </a:r>
            <a:r>
              <a:rPr lang="tr-TR" sz="64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Ankara, 2022</a:t>
            </a:r>
            <a:endParaRPr lang="tr-TR" sz="64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6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Orhan Canbolat, Bir Hakkında, Bilim ve Bilim Felsefesi, Otorite Yayınları, Ankara, .2016</a:t>
            </a:r>
            <a:endParaRPr lang="tr-TR" sz="6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64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Orhan Canbolat, Bilimin dalgalanması, </a:t>
            </a: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SD Dergisi, 46,  94-99, 2018 </a:t>
            </a:r>
          </a:p>
          <a:p>
            <a:pPr>
              <a:buNone/>
            </a:pPr>
            <a:r>
              <a:rPr lang="tr-TR" sz="64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Orhan Canbolat, Doğa bilimlerini Felsefi Temelleri,</a:t>
            </a: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SD Dergisi 50, 96-99, 2019</a:t>
            </a:r>
          </a:p>
          <a:p>
            <a:pPr>
              <a:buNone/>
            </a:pP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Youtube; Doğa Bilimlerinin Felsefi Temelleri - </a:t>
            </a:r>
            <a:r>
              <a:rPr lang="tr-TR" sz="6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BioNTech</a:t>
            </a: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Örneği</a:t>
            </a:r>
          </a:p>
          <a:p>
            <a:pPr>
              <a:buNone/>
            </a:pP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6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İnsan-Topluluk - Sağlık Sektörüne Yansımaları</a:t>
            </a:r>
          </a:p>
          <a:p>
            <a:pPr>
              <a:buNone/>
            </a:pPr>
            <a:r>
              <a:rPr lang="tr-TR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Youtube: Bilim ve Bilim Felsefesi</a:t>
            </a:r>
            <a:endParaRPr lang="tr-TR" sz="64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5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6D0AD2-FE7E-4499-A0B9-EF3A225D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8" y="365125"/>
            <a:ext cx="10844110" cy="1325563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KARANLIKTAN KORKAN ÇOCUK</a:t>
            </a:r>
            <a:br>
              <a:rPr lang="tr-TR" dirty="0"/>
            </a:br>
            <a:r>
              <a:rPr lang="tr-TR" dirty="0"/>
              <a:t>Doğa- Metafizik - </a:t>
            </a:r>
            <a:r>
              <a:rPr lang="tr-TR" b="1" u="sng" dirty="0"/>
              <a:t>Bilim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920854-F996-43E3-86E3-91669D33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25" y="1681164"/>
            <a:ext cx="4621159" cy="540926"/>
          </a:xfrm>
        </p:spPr>
        <p:txBody>
          <a:bodyPr>
            <a:normAutofit/>
          </a:bodyPr>
          <a:lstStyle/>
          <a:p>
            <a:r>
              <a:rPr lang="tr-TR" sz="1800" dirty="0"/>
              <a:t>   Sonlu bir varlığın sonsuzlukla ilgili korkusu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DF7E4B-BB40-42C3-A3B0-628E3DBC3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639" y="2330245"/>
            <a:ext cx="3350001" cy="4162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400" dirty="0"/>
              <a:t>VARLIK</a:t>
            </a:r>
          </a:p>
          <a:p>
            <a:pPr marL="0" indent="0">
              <a:buNone/>
            </a:pPr>
            <a:r>
              <a:rPr lang="tr-TR" sz="2900" dirty="0"/>
              <a:t>*Kendi ve kendisi dışındaki varlıklar</a:t>
            </a:r>
          </a:p>
          <a:p>
            <a:pPr marL="0" indent="0">
              <a:buNone/>
            </a:pPr>
            <a:r>
              <a:rPr lang="tr-TR" sz="2900" dirty="0"/>
              <a:t>*Varoluş </a:t>
            </a:r>
          </a:p>
          <a:p>
            <a:pPr marL="0" indent="0">
              <a:buNone/>
            </a:pPr>
            <a:r>
              <a:rPr lang="tr-TR" sz="2900" b="1" dirty="0"/>
              <a:t>*«Niçin» e cevap arama</a:t>
            </a:r>
          </a:p>
          <a:p>
            <a:pPr marL="0" indent="0">
              <a:buNone/>
            </a:pPr>
            <a:r>
              <a:rPr lang="tr-TR" sz="2900" dirty="0"/>
              <a:t>*Doğa ile olan ilişkisi</a:t>
            </a:r>
          </a:p>
          <a:p>
            <a:pPr marL="0" indent="0">
              <a:buNone/>
            </a:pPr>
            <a:r>
              <a:rPr lang="tr-TR" sz="2900" dirty="0"/>
              <a:t> </a:t>
            </a:r>
          </a:p>
          <a:p>
            <a:pPr marL="0" indent="0">
              <a:buNone/>
            </a:pPr>
            <a:r>
              <a:rPr lang="tr-TR" sz="2900" b="1" u="sng" dirty="0"/>
              <a:t>BİLİMDEN KORKMA</a:t>
            </a:r>
          </a:p>
          <a:p>
            <a:pPr marL="0" indent="0">
              <a:buNone/>
            </a:pP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bilgisi- Nükleer güç</a:t>
            </a:r>
          </a:p>
          <a:p>
            <a:pPr marL="0" indent="0">
              <a:buNone/>
            </a:pP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bilgisi - Yapay Zeka</a:t>
            </a:r>
          </a:p>
          <a:p>
            <a:pPr marL="0" indent="0">
              <a:buNone/>
            </a:pP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Genetik- Yeni Teknolojiler</a:t>
            </a:r>
          </a:p>
          <a:p>
            <a:pPr marL="0" indent="0">
              <a:buNone/>
            </a:pPr>
            <a:endParaRPr lang="tr-T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9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Dünyayı tek edin; </a:t>
            </a:r>
          </a:p>
          <a:p>
            <a:pPr marL="0" indent="0">
              <a:buNone/>
            </a:pPr>
            <a:r>
              <a:rPr lang="en-US" sz="29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Stephen</a:t>
            </a:r>
            <a:r>
              <a:rPr lang="en-US" sz="29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William </a:t>
            </a:r>
            <a:r>
              <a:rPr lang="en-US" sz="29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Hawking</a:t>
            </a:r>
            <a:r>
              <a:rPr lang="en-US" sz="29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1942</a:t>
            </a:r>
            <a:r>
              <a:rPr lang="tr-TR" sz="29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29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2018,</a:t>
            </a:r>
            <a:endParaRPr lang="tr-TR" sz="29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737F469-3C70-4272-9A4F-522D1D209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4014" y="1681163"/>
            <a:ext cx="7649496" cy="540926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 büyük ile en küçük arasındaki bilinmezlik korkusu;  Evren- Atom altı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D53C826-7206-47B2-BC7B-71582D33E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96929" y="2477731"/>
            <a:ext cx="3805173" cy="4162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</a:p>
          <a:p>
            <a:pPr marL="0" indent="0">
              <a:buNone/>
            </a:pP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Anlayamadığı, kontrol edemediği bir süreç</a:t>
            </a:r>
          </a:p>
          <a:p>
            <a:pPr marL="0" indent="0">
              <a:buNone/>
            </a:pPr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«Sonsuzluk»</a:t>
            </a:r>
          </a:p>
          <a:p>
            <a:pPr marL="0" indent="0">
              <a:buNone/>
            </a:pPr>
            <a:endParaRPr lang="tr-T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3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Isaac Newton; Sabit Zaman   </a:t>
            </a:r>
          </a:p>
          <a:p>
            <a:pPr marL="0" indent="0">
              <a:buNone/>
            </a:pPr>
            <a:r>
              <a:rPr lang="tr-TR" sz="33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1643 -1727</a:t>
            </a:r>
          </a:p>
          <a:p>
            <a:pPr marL="0" indent="0">
              <a:buNone/>
            </a:pPr>
            <a:endParaRPr lang="tr-T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3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Albert </a:t>
            </a:r>
            <a:r>
              <a:rPr lang="tr-TR" sz="33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tr-TR" sz="33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33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Zaman-Mekan – Hız</a:t>
            </a:r>
            <a:r>
              <a:rPr lang="tr-TR" sz="33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tr-TR" sz="3300" b="1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Enerji- Madde </a:t>
            </a:r>
          </a:p>
          <a:p>
            <a:pPr marL="0" indent="0">
              <a:buNone/>
            </a:pPr>
            <a:r>
              <a:rPr lang="tr-TR" sz="33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1879 -1955- </a:t>
            </a:r>
            <a:r>
              <a:rPr lang="tr-TR" sz="3300" b="1" i="0" dirty="0" err="1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Spinoza</a:t>
            </a:r>
            <a:endParaRPr lang="tr-TR" sz="3300" b="1" i="0" dirty="0">
              <a:solidFill>
                <a:srgbClr val="4D515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ikisi de metafizikçidir. OC</a:t>
            </a:r>
          </a:p>
          <a:p>
            <a:pPr marL="0" indent="0">
              <a:buNone/>
            </a:pPr>
            <a:r>
              <a:rPr lang="tr-TR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Yavaş dediğimiz şey, uzun zaman içinde belli bir mesafenin kat edilmesidir. Hızlılık ise kısa zaman içinde aynı mesafenin kat edilmesidir. </a:t>
            </a:r>
          </a:p>
          <a:p>
            <a:pPr marL="0" indent="0">
              <a:buNone/>
            </a:pPr>
            <a:r>
              <a:rPr lang="tr-TR" sz="29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tr-TR" sz="29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9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801-873</a:t>
            </a:r>
            <a:endParaRPr lang="tr-TR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7060B1F-78EB-4D66-B563-D8B003F21F4D}"/>
              </a:ext>
            </a:extLst>
          </p:cNvPr>
          <p:cNvSpPr txBox="1"/>
          <p:nvPr/>
        </p:nvSpPr>
        <p:spPr>
          <a:xfrm>
            <a:off x="7669253" y="2458066"/>
            <a:ext cx="4345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Beyin Sapı,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limbik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sistem,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neokorteks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F892BF2-7E22-411E-A5A4-876CFECE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92" y="2955219"/>
            <a:ext cx="4382298" cy="37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1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D0D15C-918B-4307-A0DE-1937E9A2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br>
              <a:rPr lang="tr-TR">
                <a:solidFill>
                  <a:srgbClr val="FFFFFF"/>
                </a:solidFill>
              </a:rPr>
            </a:br>
            <a:r>
              <a:rPr lang="tr-TR">
                <a:solidFill>
                  <a:srgbClr val="FFFFFF"/>
                </a:solidFill>
              </a:rPr>
              <a:t>BİLİM</a:t>
            </a:r>
            <a:br>
              <a:rPr lang="tr-TR">
                <a:solidFill>
                  <a:srgbClr val="FFFFFF"/>
                </a:solidFill>
              </a:rPr>
            </a:br>
            <a:r>
              <a:rPr lang="tr-TR">
                <a:solidFill>
                  <a:srgbClr val="FFFFFF"/>
                </a:solidFill>
              </a:rPr>
              <a:t>Kopuş</a:t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5F2A342-AF7A-1F95-8D32-E51367F025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12468" y="216310"/>
          <a:ext cx="7679532" cy="597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05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536" y="76200"/>
            <a:ext cx="8510588" cy="54428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EVREN NEDİR.?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72143" y="620486"/>
            <a:ext cx="6128657" cy="6237514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tr-TR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Enerjini korunumu var hareketin korunumu yok </a:t>
            </a:r>
          </a:p>
          <a:p>
            <a:pPr algn="just">
              <a:lnSpc>
                <a:spcPct val="80000"/>
              </a:lnSpc>
            </a:pPr>
            <a:endParaRPr lang="tr-TR" sz="5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tr-TR" sz="5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TERMODİNAMİK </a:t>
            </a:r>
          </a:p>
          <a:p>
            <a:pPr marL="0" indent="0" algn="just">
              <a:buNone/>
            </a:pPr>
            <a:r>
              <a:rPr lang="tr-TR" sz="5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Sıfırıncı yasa: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İki sistem birbirleriyle etkileşirken durumları değişmiyorsa </a:t>
            </a:r>
            <a:r>
              <a:rPr lang="tr-TR" sz="5600" b="1" u="sng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dengede oldukları söylenir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İki sistem, üçüncü bir sistemle ayrı ayrı dengedelerse, bu sistemler kendi aralarında da </a:t>
            </a:r>
            <a:r>
              <a:rPr lang="tr-TR" sz="5600" b="1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dengededir</a:t>
            </a:r>
            <a:r>
              <a:rPr lang="tr-TR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Aristo mantığı ??) </a:t>
            </a:r>
            <a:r>
              <a:rPr lang="tr-TR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DENGE ???</a:t>
            </a:r>
          </a:p>
          <a:p>
            <a:pPr marL="0" indent="0" algn="just">
              <a:buNone/>
            </a:pPr>
            <a:r>
              <a:rPr lang="tr-TR" sz="5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 yasa:</a:t>
            </a:r>
            <a:r>
              <a:rPr lang="tr-TR" sz="5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5600" b="1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yaratılamaz ya da yok edilemez, 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bir biçimden başka bir biçime dönüşebilir.  </a:t>
            </a:r>
            <a:r>
              <a:rPr lang="tr-TR" sz="5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ENERJİ NERDER GELİR = METAFİZİK </a:t>
            </a:r>
          </a:p>
          <a:p>
            <a:pPr marL="0" indent="0" algn="just">
              <a:buNone/>
            </a:pPr>
            <a:r>
              <a:rPr lang="tr-TR" sz="5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 yasa: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Kendiliğinden meydana gelen tüm doğal süreçler </a:t>
            </a:r>
            <a:r>
              <a:rPr lang="tr-TR" sz="5600" b="1" dirty="0" err="1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entropinin</a:t>
            </a:r>
            <a:r>
              <a:rPr lang="tr-TR" sz="5600" b="1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artırdığı yönde ilerler. </a:t>
            </a:r>
            <a:r>
              <a:rPr lang="tr-TR" sz="5600" b="1" dirty="0" err="1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Entropi</a:t>
            </a:r>
            <a:r>
              <a:rPr lang="tr-TR" sz="5600" b="1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genel anlamıyla düzensizliğin bir ölçüsüdür.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Örneğin bu yasa sıcak cisimlerden soğuk cisimlere ısı akışı olacağını söyler. </a:t>
            </a:r>
            <a:r>
              <a:rPr lang="tr-TR" sz="5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EVREN YOK OLACAK / GENİŞLEME TEORİSİ</a:t>
            </a:r>
          </a:p>
          <a:p>
            <a:pPr algn="just"/>
            <a:endParaRPr lang="tr-TR" sz="5600" dirty="0">
              <a:solidFill>
                <a:srgbClr val="4B4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5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yasa: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Sıcaklık </a:t>
            </a:r>
            <a:r>
              <a:rPr lang="tr-TR" sz="5600" b="1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mutlak sıfıra 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yaklaşırken </a:t>
            </a:r>
            <a:r>
              <a:rPr lang="tr-TR" sz="5600" dirty="0" err="1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entropi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sıfıra yakınsar. Mutlak sıfır sıcaklığı </a:t>
            </a:r>
            <a:r>
              <a:rPr lang="tr-TR" sz="5600" dirty="0" err="1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lang="tr-TR" sz="5600" dirty="0">
                <a:solidFill>
                  <a:srgbClr val="4B4A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ölçeğinde -273,15 dereceye, Kelvin ölçeğinde ise 0 dereceye karşılık gelir</a:t>
            </a:r>
            <a:r>
              <a:rPr lang="tr-TR" sz="5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MUTLAK ??</a:t>
            </a:r>
            <a:endParaRPr lang="tr-TR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tr-TR" sz="5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tr-TR" sz="5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Evrenin var oluşu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Başlangıcı var - Sonu yok </a:t>
            </a:r>
            <a:r>
              <a:rPr lang="tr-TR" sz="5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METAFİK- FİZİK                                                            </a:t>
            </a:r>
            <a:endParaRPr lang="tr-TR" sz="5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tr-TR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Başlangıcı var - Sonu var</a:t>
            </a:r>
          </a:p>
          <a:p>
            <a:pPr algn="just">
              <a:lnSpc>
                <a:spcPct val="80000"/>
              </a:lnSpc>
              <a:buNone/>
            </a:pPr>
            <a:r>
              <a:rPr lang="tr-TR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Genişleyen evren </a:t>
            </a:r>
            <a:r>
              <a:rPr lang="tr-TR" sz="5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  <a:p>
            <a:pPr algn="just">
              <a:lnSpc>
                <a:spcPct val="80000"/>
              </a:lnSpc>
              <a:buNone/>
            </a:pPr>
            <a:endParaRPr lang="tr-TR" sz="5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-Şu anki durum dengeden sapmadır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-Evren uzun süre dengede kalmıştır.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5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Tekrar denge haline gelebilir. </a:t>
            </a:r>
            <a:r>
              <a:rPr lang="tr-TR" sz="5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tr-TR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-Şu anda burada olmamızın </a:t>
            </a:r>
            <a:r>
              <a:rPr lang="tr-TR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sebebi evrenin  dengeden saptığı  yegane an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tr-TR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olmasıdır.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Stephen</a:t>
            </a:r>
            <a:r>
              <a:rPr lang="tr-T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William Hawking 1942- 2018</a:t>
            </a:r>
            <a:endParaRPr lang="tr-TR" sz="6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buNone/>
            </a:pPr>
            <a:endParaRPr lang="tr-TR" sz="6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buNone/>
            </a:pPr>
            <a:endParaRPr lang="tr-TR" sz="5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tr-TR" sz="5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lok Yay 1"/>
          <p:cNvSpPr/>
          <p:nvPr/>
        </p:nvSpPr>
        <p:spPr>
          <a:xfrm>
            <a:off x="2246601" y="4140010"/>
            <a:ext cx="648072" cy="1269538"/>
          </a:xfrm>
          <a:prstGeom prst="blockArc">
            <a:avLst>
              <a:gd name="adj1" fmla="val 14440336"/>
              <a:gd name="adj2" fmla="val 6991243"/>
              <a:gd name="adj3" fmla="val 21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 flipV="1">
            <a:off x="3247902" y="4494225"/>
            <a:ext cx="405759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7A90216-F200-4348-887F-323C28EC710E}"/>
              </a:ext>
            </a:extLst>
          </p:cNvPr>
          <p:cNvSpPr txBox="1"/>
          <p:nvPr/>
        </p:nvSpPr>
        <p:spPr>
          <a:xfrm>
            <a:off x="6531429" y="563859"/>
            <a:ext cx="55460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1800" b="1" dirty="0">
                <a:solidFill>
                  <a:srgbClr val="FF0000"/>
                </a:solidFill>
                <a:latin typeface="Arial"/>
              </a:rPr>
              <a:t>BİLİMİN SINIRI Büyük patlama = Metafizik ??</a:t>
            </a:r>
          </a:p>
          <a:p>
            <a:pPr marL="0" indent="0" algn="just">
              <a:buNone/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Sonsuz büyüğün fiziği - Sonsuz küçüğün fiziği</a:t>
            </a:r>
          </a:p>
          <a:p>
            <a:pPr marL="0" indent="0" algn="just">
              <a:buNone/>
            </a:pP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Tabiat kanunları şu an bildiğimiz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birçok temel kavramları içerir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Elektron, proton, yük, büyüklüğü ,elektron – proton kütle oranları  gibi.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Kayda değer bir gerçek şu ki bu rakamların sahip olduğu değerler, </a:t>
            </a:r>
            <a:r>
              <a:rPr lang="tr-T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hayatın gelişimi için çok iyi bir biçimde ayarlanmış görünüyor.</a:t>
            </a:r>
            <a:r>
              <a:rPr lang="tr-TR" sz="1600" b="1" u="sng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tr-TR" sz="16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</a:t>
            </a:r>
            <a:r>
              <a:rPr lang="tr-TR" sz="16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William Hawking 1942-2018</a:t>
            </a:r>
          </a:p>
          <a:p>
            <a:pPr marL="0" indent="0" algn="just">
              <a:buNone/>
            </a:pPr>
            <a:endParaRPr lang="tr-TR" sz="1600" dirty="0">
              <a:solidFill>
                <a:srgbClr val="4D5156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tr-TR" sz="1600" b="1" u="sng" dirty="0">
                <a:solidFill>
                  <a:srgbClr val="4D5156"/>
                </a:solidFill>
                <a:latin typeface="arial"/>
              </a:rPr>
              <a:t>İstatistiksel olarak = 0 ihtimal</a:t>
            </a:r>
          </a:p>
          <a:p>
            <a:pPr marL="0" indent="0" algn="just">
              <a:buNone/>
            </a:pPr>
            <a:endParaRPr lang="tr-TR" sz="1600" dirty="0">
              <a:solidFill>
                <a:srgbClr val="4D5156"/>
              </a:solidFill>
              <a:latin typeface="arial"/>
            </a:endParaRPr>
          </a:p>
          <a:p>
            <a:pPr marL="0" indent="0" algn="just">
              <a:buNone/>
            </a:pPr>
            <a:endParaRPr lang="tr-TR" sz="1600" dirty="0">
              <a:solidFill>
                <a:srgbClr val="4D5156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tr-TR" sz="1600" dirty="0">
                <a:solidFill>
                  <a:srgbClr val="4D5156"/>
                </a:solidFill>
                <a:latin typeface="arial"/>
              </a:rPr>
              <a:t>Kara Delikler 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rgbClr val="202122"/>
                </a:solidFill>
                <a:latin typeface="Arial"/>
              </a:rPr>
              <a:t>Evrenin bir sonu 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rgbClr val="202122"/>
                </a:solidFill>
                <a:latin typeface="Arial"/>
              </a:rPr>
              <a:t>Genişleyen evren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rgbClr val="4D5156"/>
                </a:solidFill>
                <a:latin typeface="arial"/>
              </a:rPr>
              <a:t>Bilim – Bilim Kurgu</a:t>
            </a:r>
          </a:p>
          <a:p>
            <a:pPr marL="0" indent="0" algn="just">
              <a:buNone/>
            </a:pPr>
            <a:endParaRPr lang="tr-TR" sz="1600" dirty="0">
              <a:solidFill>
                <a:srgbClr val="4D5156"/>
              </a:solidFill>
              <a:latin typeface="arial"/>
            </a:endParaRPr>
          </a:p>
          <a:p>
            <a:pPr marL="0" indent="0" algn="just">
              <a:buNone/>
            </a:pPr>
            <a:endParaRPr lang="tr-TR" sz="1600" dirty="0">
              <a:solidFill>
                <a:srgbClr val="4D5156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tr-TR" sz="1400" dirty="0">
                <a:solidFill>
                  <a:srgbClr val="202122"/>
                </a:solidFill>
                <a:latin typeface="Arial"/>
              </a:rPr>
              <a:t>İnsanlık 100 yıl içerisinde dünyayı terk etmeli ve farklı dünyalarda koloniler kurmalıdır. </a:t>
            </a:r>
          </a:p>
          <a:p>
            <a:pPr marL="0" indent="0" algn="just">
              <a:buNone/>
            </a:pPr>
            <a:r>
              <a:rPr lang="tr-TR" sz="1400" dirty="0">
                <a:solidFill>
                  <a:srgbClr val="FF0000"/>
                </a:solidFill>
                <a:latin typeface="Arial"/>
              </a:rPr>
              <a:t>Hawking'e göre insanlar koloni kuramazlarsa hayatta kalamayacaktır.</a:t>
            </a:r>
          </a:p>
          <a:p>
            <a:pPr marL="0" indent="0" algn="just">
              <a:buNone/>
            </a:pPr>
            <a:endParaRPr lang="tr-TR" sz="1400" dirty="0">
              <a:solidFill>
                <a:srgbClr val="20212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/ Gen / Mühendislik Bilimi</a:t>
            </a:r>
            <a:endParaRPr lang="tr-TR" b="1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8" decel="100000" fill="hold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98" decel="100000" fill="hold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98" decel="100000" fill="hold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98" decel="100000" fill="hold"/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0F9DBF-C838-4E01-8BD0-C70534B9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90" y="274638"/>
            <a:ext cx="9089010" cy="45688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b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tr-TR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CANLI NEDİR </a:t>
            </a:r>
            <a:r>
              <a:rPr lang="tr-TR" sz="2700" dirty="0">
                <a:latin typeface="arial" panose="020B0604020202020204" pitchFamily="34" charset="0"/>
              </a:rPr>
              <a:t>Charles Robert Darwin</a:t>
            </a:r>
            <a:r>
              <a:rPr lang="tr-TR" sz="2700" b="1" dirty="0">
                <a:latin typeface="Times New Roman" pitchFamily="18" charset="0"/>
                <a:cs typeface="Times New Roman" pitchFamily="18" charset="0"/>
              </a:rPr>
              <a:t> 1809-1882</a:t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3909BC-A3BF-4B03-82C0-1A020B7B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731520"/>
            <a:ext cx="5077609" cy="60098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Bütün türler ezeli ve ebedidir, değişmez –  Ezeli ve ebedi değilse ona bilgi denemez.-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</a:t>
            </a:r>
          </a:p>
          <a:p>
            <a:pPr marL="0" indent="0" algn="just">
              <a:buNone/>
            </a:pP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Punta</a:t>
            </a: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Alta-Güney Amerika</a:t>
            </a:r>
          </a:p>
          <a:p>
            <a:pPr marL="0" indent="0" algn="just">
              <a:buNone/>
            </a:pP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Nesilleri tükenmiş canlıların  doğa mezarlığı- 1832</a:t>
            </a:r>
          </a:p>
          <a:p>
            <a:pPr marL="0" indent="0" algn="just">
              <a:buNone/>
            </a:pPr>
            <a:r>
              <a:rPr lang="tr-T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Gallapagos</a:t>
            </a: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takım adaları- Çok çeşitli </a:t>
            </a: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 ve deniz canlıları topladı</a:t>
            </a:r>
          </a:p>
          <a:p>
            <a:pPr marL="0" indent="0" algn="just">
              <a:buNone/>
            </a:pPr>
            <a:r>
              <a:rPr lang="tr-TR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çeşit kendi adasında sabit</a:t>
            </a:r>
          </a:p>
          <a:p>
            <a:pPr algn="just"/>
            <a:endParaRPr lang="tr-T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 düşüncesine saldırı Tanrıyı işin içine sokmamak</a:t>
            </a:r>
          </a:p>
          <a:p>
            <a:pPr marL="0" indent="0" algn="just">
              <a:buNone/>
            </a:pP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Malthus-1789 </a:t>
            </a:r>
            <a:r>
              <a:rPr lang="tr-T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Nüfüsun</a:t>
            </a: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ilkesi üzerine bir deneme.</a:t>
            </a:r>
          </a:p>
          <a:p>
            <a:pPr marL="0" indent="0" algn="just">
              <a:buNone/>
            </a:pP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Doğal seçim; kıtlık , hastalıklar- nüfus ve besin arasında denge kurar</a:t>
            </a:r>
          </a:p>
          <a:p>
            <a:endParaRPr lang="tr-TR" sz="3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AVANTAJLI VARYASYONLAR HAYATTA KALIR</a:t>
            </a:r>
          </a:p>
          <a:p>
            <a:pPr marL="0" indent="0">
              <a:buNone/>
            </a:pP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Doğal seleksiyon</a:t>
            </a:r>
          </a:p>
          <a:p>
            <a:pPr marL="0" indent="0">
              <a:buNone/>
            </a:pP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Çevreye uyum  </a:t>
            </a:r>
          </a:p>
          <a:p>
            <a:pPr marL="0" indent="0">
              <a:buNone/>
            </a:pP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 seçer</a:t>
            </a:r>
          </a:p>
          <a:p>
            <a:pPr marL="0" indent="0" algn="just">
              <a:buNone/>
            </a:pPr>
            <a:endParaRPr lang="tr-T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İKİ TEMEL FİKİR</a:t>
            </a:r>
          </a:p>
          <a:p>
            <a:pPr algn="just"/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Tükenmiş türler</a:t>
            </a:r>
          </a:p>
          <a:p>
            <a:pPr algn="just"/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türün varyantları</a:t>
            </a:r>
          </a:p>
          <a:p>
            <a:pPr algn="just"/>
            <a:endParaRPr lang="tr-T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342FB1D-A242-4DD2-AF4D-A34A093051E2}"/>
              </a:ext>
            </a:extLst>
          </p:cNvPr>
          <p:cNvSpPr txBox="1"/>
          <p:nvPr/>
        </p:nvSpPr>
        <p:spPr>
          <a:xfrm>
            <a:off x="5434446" y="1065228"/>
            <a:ext cx="4021282" cy="479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TÜRLERİN KÖKENİ</a:t>
            </a:r>
          </a:p>
          <a:p>
            <a:pPr algn="ctr">
              <a:lnSpc>
                <a:spcPct val="80000"/>
              </a:lnSpc>
            </a:pPr>
            <a:r>
              <a:rPr lang="tr-TR" sz="1400" i="0" dirty="0">
                <a:solidFill>
                  <a:srgbClr val="0F1111"/>
                </a:solidFill>
                <a:effectLst/>
                <a:latin typeface="Arial" panose="020B0604020202020204" pitchFamily="34" charset="0"/>
              </a:rPr>
              <a:t>Doğal Seçilim veya Ayrıcalıklı Irkların Korunması Yoluyla Türlerin Kökeni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Bir organizmanın zaman içerisinde değişimi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Ortak ata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Basit ve ufak adımlar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Popülasyonu içerisindeki spesifik karakterlerin kaçınılmaz olarak değişimi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Doğal Seçim/Adaptasyon </a:t>
            </a:r>
            <a:endParaRPr lang="tr-TR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Evrim ; “RASGELE VARYASYONA DAYALI DOĞAL SELEKSİYON”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A5B365-2600-4F57-8BE4-B199012DF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8" y="1340769"/>
            <a:ext cx="2055043" cy="44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3286" y="365126"/>
            <a:ext cx="11020045" cy="1318064"/>
          </a:xfrm>
        </p:spPr>
        <p:txBody>
          <a:bodyPr>
            <a:normAutofit/>
          </a:bodyPr>
          <a:lstStyle/>
          <a:p>
            <a:r>
              <a:rPr 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Erwin </a:t>
            </a:r>
            <a:r>
              <a:rPr lang="tr-TR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Rudolf</a:t>
            </a:r>
            <a:r>
              <a:rPr 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Josef Alexander </a:t>
            </a:r>
            <a:r>
              <a:rPr lang="tr-TR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Schrödinger</a:t>
            </a:r>
            <a:br>
              <a:rPr 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1887 –  1961- </a:t>
            </a:r>
            <a:br>
              <a:rPr 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1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1556793"/>
            <a:ext cx="3902035" cy="5135175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b="1" dirty="0"/>
              <a:t>DEOKSİ RİBONÜKLEİK ASİT- DNA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ÇELİŞKİLER İÇEREN BİR MOLEKÜL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Kimyasasal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düzen = Kopyalanma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-Düzensizlik = Mutasyon / Kalıtımın Çeşitliliği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-Devasa bir bilgi ilgi taşımalı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-Hücrenin içine sığmalı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BENZERLİK  X   FARKLILIK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           X   ÇEŞİTLİKLİK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MESAJ            X   MADDE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Erwin Schrödinger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., 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Is Life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Life? The Physical Aspect of the Living Cell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1944 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b="0" i="0" dirty="0">
                <a:solidFill>
                  <a:srgbClr val="2E2A25"/>
                </a:solidFill>
                <a:effectLst/>
                <a:latin typeface="Alfred Serif Regular"/>
              </a:rPr>
              <a:t>The Nobel </a:t>
            </a:r>
            <a:r>
              <a:rPr lang="tr-TR" sz="2000" b="0" i="0" dirty="0">
                <a:solidFill>
                  <a:srgbClr val="2E2A25"/>
                </a:solidFill>
                <a:effectLst/>
                <a:latin typeface="Alfred Serif Regular"/>
              </a:rPr>
              <a:t>Fizik ödülünü </a:t>
            </a:r>
            <a:r>
              <a:rPr lang="en-US" sz="2000" b="0" i="0" dirty="0">
                <a:solidFill>
                  <a:srgbClr val="2E2A25"/>
                </a:solidFill>
                <a:effectLst/>
                <a:latin typeface="Alfred Serif Regular"/>
              </a:rPr>
              <a:t> 1933 Paul Adrien Maurice Dirac</a:t>
            </a:r>
            <a:r>
              <a:rPr lang="tr-TR" sz="2000" b="0" i="0" dirty="0">
                <a:solidFill>
                  <a:srgbClr val="2E2A25"/>
                </a:solidFill>
                <a:effectLst/>
                <a:latin typeface="Alfred Serif Regular"/>
              </a:rPr>
              <a:t> ile paylaştı</a:t>
            </a:r>
            <a:endParaRPr lang="tr-TR" sz="3000" dirty="0">
              <a:solidFill>
                <a:srgbClr val="7030A0"/>
              </a:solidFill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0EFE20-711B-4A71-9537-9B0FE6E2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4" y="1149801"/>
            <a:ext cx="3504339" cy="52301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E8C8646-79A8-4AD2-A783-CAE617064C3F}"/>
              </a:ext>
            </a:extLst>
          </p:cNvPr>
          <p:cNvSpPr txBox="1"/>
          <p:nvPr/>
        </p:nvSpPr>
        <p:spPr>
          <a:xfrm>
            <a:off x="7968343" y="751115"/>
            <a:ext cx="197031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DNA  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 zincir                                              </a:t>
            </a: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3.088.286.401 harf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Tekrarlayan 4 harf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Çift kromozom</a:t>
            </a: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20.687 GEN</a:t>
            </a:r>
          </a:p>
          <a:p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  AKTİF - GEN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İnaktif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kendisini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sentezletir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büyük gen aileleri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korunaklıdır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Uçları işaretlenmiştir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Esrarengiz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Dirençli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Kırılgan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Uyumlu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Dinamik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1C0DBE9-DDC7-4A1B-8A5D-BE1E1C48A407}"/>
              </a:ext>
            </a:extLst>
          </p:cNvPr>
          <p:cNvSpPr txBox="1"/>
          <p:nvPr/>
        </p:nvSpPr>
        <p:spPr>
          <a:xfrm>
            <a:off x="9938657" y="1028345"/>
            <a:ext cx="209005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RNA</a:t>
            </a:r>
            <a:br>
              <a:rPr lang="tr-TR" dirty="0"/>
            </a:br>
            <a:r>
              <a:rPr lang="tr-TR" dirty="0">
                <a:solidFill>
                  <a:srgbClr val="7030A0"/>
                </a:solidFill>
              </a:rPr>
              <a:t>Tek zincir</a:t>
            </a:r>
          </a:p>
          <a:p>
            <a:r>
              <a:rPr lang="tr-TR" dirty="0">
                <a:solidFill>
                  <a:srgbClr val="7030A0"/>
                </a:solidFill>
              </a:rPr>
              <a:t>Farklı tipler içerir</a:t>
            </a:r>
          </a:p>
          <a:p>
            <a:r>
              <a:rPr lang="tr-TR" dirty="0">
                <a:solidFill>
                  <a:srgbClr val="7030A0"/>
                </a:solidFill>
              </a:rPr>
              <a:t>Tekrarlayan 4 Harf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Harf Sayısı değişkendir</a:t>
            </a:r>
          </a:p>
          <a:p>
            <a:r>
              <a:rPr lang="tr-TR" dirty="0">
                <a:solidFill>
                  <a:srgbClr val="7030A0"/>
                </a:solidFill>
              </a:rPr>
              <a:t>DNA bilgisini taşır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sz="1400" b="1" dirty="0">
                <a:solidFill>
                  <a:srgbClr val="7030A0"/>
                </a:solidFill>
              </a:rPr>
              <a:t>PROTEİN SENTEZİ, GEN REGÜLASYONUNDA  ROL ALIR</a:t>
            </a:r>
          </a:p>
          <a:p>
            <a:endParaRPr lang="tr-TR" sz="1400" b="1" dirty="0">
              <a:solidFill>
                <a:srgbClr val="7030A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Çeşitlilik  gösterir</a:t>
            </a:r>
          </a:p>
          <a:p>
            <a:r>
              <a:rPr lang="tr-TR" dirty="0">
                <a:solidFill>
                  <a:srgbClr val="7030A0"/>
                </a:solidFill>
              </a:rPr>
              <a:t>Korunaksızdır</a:t>
            </a:r>
          </a:p>
          <a:p>
            <a:r>
              <a:rPr lang="tr-TR" b="1" dirty="0">
                <a:solidFill>
                  <a:srgbClr val="7030A0"/>
                </a:solidFill>
              </a:rPr>
              <a:t>Bilgiyi kesintili taşır</a:t>
            </a:r>
          </a:p>
          <a:p>
            <a:endParaRPr lang="tr-TR" b="1" dirty="0">
              <a:solidFill>
                <a:srgbClr val="00B0F0"/>
              </a:solidFill>
            </a:endParaRPr>
          </a:p>
          <a:p>
            <a:r>
              <a:rPr lang="tr-TR" b="1" dirty="0">
                <a:solidFill>
                  <a:srgbClr val="7030A0"/>
                </a:solidFill>
              </a:rPr>
              <a:t>Kimyasal kataliz kabiliyeti  var</a:t>
            </a:r>
          </a:p>
          <a:p>
            <a:endParaRPr lang="tr-TR" b="1" dirty="0">
              <a:solidFill>
                <a:srgbClr val="00B0F0"/>
              </a:solidFill>
            </a:endParaRPr>
          </a:p>
          <a:p>
            <a:r>
              <a:rPr lang="tr-TR" b="1" u="sng" dirty="0"/>
              <a:t>RNA VİRÜSLERİ</a:t>
            </a:r>
          </a:p>
          <a:p>
            <a:endParaRPr lang="tr-TR" b="1" dirty="0">
              <a:solidFill>
                <a:srgbClr val="00B0F0"/>
              </a:solidFill>
            </a:endParaRPr>
          </a:p>
          <a:p>
            <a:endParaRPr lang="tr-TR" dirty="0">
              <a:solidFill>
                <a:srgbClr val="7030A0"/>
              </a:solidFill>
            </a:endParaRPr>
          </a:p>
          <a:p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0A54B6E-4D26-4F12-B92A-6C75250A2786}"/>
              </a:ext>
            </a:extLst>
          </p:cNvPr>
          <p:cNvSpPr txBox="1"/>
          <p:nvPr/>
        </p:nvSpPr>
        <p:spPr>
          <a:xfrm>
            <a:off x="5007427" y="365125"/>
            <a:ext cx="7106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FRANCİS CRİC, J. D. WATSON, MAURİCE WİLKİNS -</a:t>
            </a:r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05E0844-8B4F-486B-82B5-DE059DDE2EA4}"/>
              </a:ext>
            </a:extLst>
          </p:cNvPr>
          <p:cNvSpPr txBox="1"/>
          <p:nvPr/>
        </p:nvSpPr>
        <p:spPr>
          <a:xfrm flipH="1">
            <a:off x="4530175" y="5846544"/>
            <a:ext cx="3438168" cy="84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tabLst>
                <a:tab pos="457200" algn="l"/>
              </a:tabLst>
            </a:pPr>
            <a:endParaRPr lang="tr-TR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tabLst>
                <a:tab pos="457200" algn="l"/>
              </a:tabLst>
            </a:pPr>
            <a:endParaRPr lang="tr-TR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tabLst>
                <a:tab pos="457200" algn="l"/>
              </a:tabLst>
            </a:pP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NOBEL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FİZYOLOJİ VE ÖDÜLÜ,-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492AEDE-F9C4-42BD-9715-2589FC3D5A5F}"/>
              </a:ext>
            </a:extLst>
          </p:cNvPr>
          <p:cNvSpPr txBox="1"/>
          <p:nvPr/>
        </p:nvSpPr>
        <p:spPr>
          <a:xfrm>
            <a:off x="1008669" y="84841"/>
            <a:ext cx="2667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CANLI NEDİR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0652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2740B03-07D2-42A3-9761-DDD5DDDE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44706"/>
            <a:ext cx="3314300" cy="4116608"/>
          </a:xfrm>
        </p:spPr>
        <p:txBody>
          <a:bodyPr>
            <a:normAutofit/>
          </a:bodyPr>
          <a:lstStyle/>
          <a:p>
            <a:r>
              <a:rPr lang="tr-TR" sz="4100" dirty="0">
                <a:solidFill>
                  <a:srgbClr val="FFFFFF"/>
                </a:solidFill>
              </a:rPr>
              <a:t>DOĞA BİLİMLERİNİN TEMEL SORUSU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90986D-B8A7-477E-92FA-C10222E3C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«Kendi talimatlarını OKUMAYI öğrenmiş zeki bir organizmanın felsefi açıdan ilginçliği ?»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E. Sulston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in Physiology or Medicine 2002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"for their discoveries concerning genetic regulation of organ development and programmed cell death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«Fakat daha da derin ve ilginç olanı zeki organizmanın kendi talimatlarını kendisini YAZMAYA başlayınca ortaya çıkacak».</a:t>
            </a:r>
          </a:p>
          <a:p>
            <a:pPr marL="0" indent="0">
              <a:buNone/>
            </a:pP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Sıddhartha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Mukharjee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Gen, 2018, Domingo yayınları, 2. baskı, İstanbul</a:t>
            </a:r>
          </a:p>
          <a:p>
            <a:pPr marL="0" indent="0">
              <a:buNone/>
            </a:pPr>
            <a:endParaRPr lang="tr-TR" sz="1800" dirty="0">
              <a:latin typeface="Alfred Serif Regular"/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9368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5585</Words>
  <Application>Microsoft Office PowerPoint</Application>
  <PresentationFormat>Geniş ekran</PresentationFormat>
  <Paragraphs>1060</Paragraphs>
  <Slides>34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6" baseType="lpstr">
      <vt:lpstr>Alfred Serif Regular</vt:lpstr>
      <vt:lpstr>Arial</vt:lpstr>
      <vt:lpstr>Arial</vt:lpstr>
      <vt:lpstr>Arial Black</vt:lpstr>
      <vt:lpstr>Calibri</vt:lpstr>
      <vt:lpstr>Calibri Light</vt:lpstr>
      <vt:lpstr>Source Sans Pro</vt:lpstr>
      <vt:lpstr>Times New Roman</vt:lpstr>
      <vt:lpstr>Titillium Web</vt:lpstr>
      <vt:lpstr>Wingdings</vt:lpstr>
      <vt:lpstr>Wingdings 2</vt:lpstr>
      <vt:lpstr>Office Theme</vt:lpstr>
      <vt:lpstr>BİLİM  VE  BİLİM FELSEFESİ </vt:lpstr>
      <vt:lpstr>         </vt:lpstr>
      <vt:lpstr>PowerPoint Sunusu</vt:lpstr>
      <vt:lpstr>KARANLIKTAN KORKAN ÇOCUK Doğa- Metafizik - Bilim</vt:lpstr>
      <vt:lpstr> BİLİM Kopuş </vt:lpstr>
      <vt:lpstr>EVREN NEDİR.?</vt:lpstr>
      <vt:lpstr>  CANLI NEDİR Charles Robert Darwin 1809-1882 </vt:lpstr>
      <vt:lpstr>Erwin Rudolf Josef Alexander Schrödinger 1887 –  1961-  </vt:lpstr>
      <vt:lpstr>DOĞA BİLİMLERİNİN TEMEL SORUSU</vt:lpstr>
      <vt:lpstr>BİLİM VE BİLİM FELSEFESİ – Felsefe        Bilim</vt:lpstr>
      <vt:lpstr> FİZİK –  METAFİZİK  BİZ YALNIZCA MADDENİN VE KUVVETİN DOĞASINI AÇIĞA ÇIKARMANIN PEŞİNDEYİZ. FİZİK ÖTESİ ALANIMIZ DEĞİL»  Mendelin makalesinin 1865’te ilk kez okunduğu Brünn doğa bilimleri cemiyetinin manifestosu  Bilimsel Bilgi - Bilim Dışı bilgi   Kategorize  etmek - OC</vt:lpstr>
      <vt:lpstr>BATI BİLİMİNİN FİKRİ YAPISI- Antik zamanlar Fizik                                                                                Metafizik</vt:lpstr>
      <vt:lpstr>  BATI BİLİMİNİN FİKRİ YAPISI- ANTİK ZAMANLAR  Aristo = İlk Bilim Felsefecisi </vt:lpstr>
      <vt:lpstr> BATI BİLİMİNİN FİKRİ YAPISI  ARİSTO -  MÖ : 384 -347 - İlk Bilim Felsefecisi </vt:lpstr>
      <vt:lpstr>BATI BİLİMİNİN FİKRİ YAPISI - RÖNESANS’IN HAZIRLANMASI</vt:lpstr>
      <vt:lpstr>BATI BİLİMİNİN FİKRİ YAPISI</vt:lpstr>
      <vt:lpstr>METAFİZİK                                                                 FİZİK</vt:lpstr>
      <vt:lpstr>                                  BİLİM   Düşünme- Hipotez                         Eylem-Deney</vt:lpstr>
      <vt:lpstr>BİLİMİN ARKA YÜZÜ   </vt:lpstr>
      <vt:lpstr> TÜMDENGELİM- Başlangıç ilkelerinden başlayan akıl yürütme biçimidir. TÜMEVARIM - Başlangıç ilkelerine götüren akıl yürütme biçimidir </vt:lpstr>
      <vt:lpstr>PowerPoint Sunusu</vt:lpstr>
      <vt:lpstr>PowerPoint Sunusu</vt:lpstr>
      <vt:lpstr>BİLİMİN YÖNTEMİ - DOĞRULAMACILIK</vt:lpstr>
      <vt:lpstr>YANLIŞLAMACILIK - KARL RAİMUND POPPER   </vt:lpstr>
      <vt:lpstr>YANLIŞLAMACILIK- Karl Raimund Popper -1902 -1994                                                                        SINIR</vt:lpstr>
      <vt:lpstr>PARADİGMA - BİLİME SOSYOLOJİK YAKLAŞIM - KHUN  </vt:lpstr>
      <vt:lpstr> </vt:lpstr>
      <vt:lpstr> ANARŞİST BİLGİ KURAMI - HER ŞEY  GİDER - Paul Feyerabend 1924-1994</vt:lpstr>
      <vt:lpstr>İLERLEME – PROBLEM ÇÖZME </vt:lpstr>
      <vt:lpstr>İLERLEME - TEKNE İMGESİ</vt:lpstr>
      <vt:lpstr>İLERLEME  - KARŞI TÜMEVARIM </vt:lpstr>
      <vt:lpstr>İLERLEME EVRİMSEL /  KOŞULLU AÇILAMALAR</vt:lpstr>
      <vt:lpstr>İLERLEME - EVRİMSEL ANOLOJİ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BİLİM VE BİLİM FELSEFESİ</dc:title>
  <dc:creator>mj jan</dc:creator>
  <cp:lastModifiedBy>mj jan</cp:lastModifiedBy>
  <cp:revision>57</cp:revision>
  <dcterms:created xsi:type="dcterms:W3CDTF">2021-11-08T09:05:35Z</dcterms:created>
  <dcterms:modified xsi:type="dcterms:W3CDTF">2023-02-26T10:47:30Z</dcterms:modified>
</cp:coreProperties>
</file>