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  <p:sldMasterId id="2147483782" r:id="rId2"/>
  </p:sldMasterIdLst>
  <p:notesMasterIdLst>
    <p:notesMasterId r:id="rId21"/>
  </p:notesMasterIdLst>
  <p:sldIdLst>
    <p:sldId id="285" r:id="rId3"/>
    <p:sldId id="299" r:id="rId4"/>
    <p:sldId id="294" r:id="rId5"/>
    <p:sldId id="300" r:id="rId6"/>
    <p:sldId id="287" r:id="rId7"/>
    <p:sldId id="301" r:id="rId8"/>
    <p:sldId id="302" r:id="rId9"/>
    <p:sldId id="279" r:id="rId10"/>
    <p:sldId id="291" r:id="rId11"/>
    <p:sldId id="278" r:id="rId12"/>
    <p:sldId id="268" r:id="rId13"/>
    <p:sldId id="286" r:id="rId14"/>
    <p:sldId id="266" r:id="rId15"/>
    <p:sldId id="297" r:id="rId16"/>
    <p:sldId id="288" r:id="rId17"/>
    <p:sldId id="303" r:id="rId18"/>
    <p:sldId id="298" r:id="rId19"/>
    <p:sldId id="273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6462" autoAdjust="0"/>
  </p:normalViewPr>
  <p:slideViewPr>
    <p:cSldViewPr>
      <p:cViewPr varScale="1">
        <p:scale>
          <a:sx n="71" d="100"/>
          <a:sy n="71" d="100"/>
        </p:scale>
        <p:origin x="182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1T12:08:06.85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08B8-CF67-426C-B8EA-704D1EDE1727}" type="datetimeFigureOut">
              <a:rPr lang="tr-TR" smtClean="0"/>
              <a:t>24.09.2023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41186-B96F-4EE5-B28C-47E62FC1EC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45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1186-B96F-4EE5-B28C-47E62FC1ECD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2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1186-B96F-4EE5-B28C-47E62FC1ECD8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0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41186-B96F-4EE5-B28C-47E62FC1ECD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53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1186-B96F-4EE5-B28C-47E62FC1ECD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64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24.09.2023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575F6D"/>
                </a:solidFill>
              </a:rPr>
              <a:pPr/>
              <a:t>24.09.2023</a:t>
            </a:fld>
            <a:endParaRPr lang="tr-T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99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575F6D"/>
                </a:solidFill>
              </a:rPr>
              <a:pPr/>
              <a:t>24.09.2023</a:t>
            </a:fld>
            <a:endParaRPr lang="tr-T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5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FFF39D"/>
                </a:solidFill>
              </a:rPr>
              <a:pPr/>
              <a:t>24.09.2023</a:t>
            </a:fld>
            <a:endParaRPr lang="tr-T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FF3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3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575F6D"/>
                </a:solidFill>
              </a:rPr>
              <a:pPr/>
              <a:t>24.09.2023</a:t>
            </a:fld>
            <a:endParaRPr lang="tr-T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9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575F6D"/>
                </a:solidFill>
              </a:rPr>
              <a:pPr/>
              <a:t>24.09.2023</a:t>
            </a:fld>
            <a:endParaRPr lang="tr-T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58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575F6D"/>
                </a:solidFill>
              </a:rPr>
              <a:pPr/>
              <a:t>24.09.2023</a:t>
            </a:fld>
            <a:endParaRPr lang="tr-TR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36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575F6D"/>
                </a:solidFill>
              </a:rPr>
              <a:pPr/>
              <a:t>24.09.2023</a:t>
            </a:fld>
            <a:endParaRPr lang="tr-T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90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575F6D"/>
                </a:solidFill>
              </a:rPr>
              <a:pPr/>
              <a:t>24.09.2023</a:t>
            </a:fld>
            <a:endParaRPr lang="tr-T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1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24.09.2023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575F6D"/>
                </a:solidFill>
              </a:rPr>
              <a:pPr/>
              <a:t>24.09.2023</a:t>
            </a:fld>
            <a:endParaRPr lang="tr-T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0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575F6D"/>
                </a:solidFill>
              </a:rPr>
              <a:pPr/>
              <a:t>24.09.2023</a:t>
            </a:fld>
            <a:endParaRPr lang="tr-T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34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srgbClr val="575F6D"/>
                </a:solidFill>
              </a:rPr>
              <a:pPr/>
              <a:t>24.09.2023</a:t>
            </a:fld>
            <a:endParaRPr lang="tr-T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1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24.09.2023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24.09.2023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24.09.2023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24.09.2023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24.09.2023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24.09.2023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24.09.2023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prstClr val="white">
                    <a:shade val="50000"/>
                  </a:prstClr>
                </a:solidFill>
                <a:latin typeface="Arial" charset="0"/>
              </a:rPr>
              <a:t>nükleik asitlere giriş</a:t>
            </a:r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0B92E-36E5-44AE-9516-A9F4942BF783}" type="slidenum">
              <a:rPr lang="tr-TR" smtClean="0">
                <a:solidFill>
                  <a:prstClr val="white">
                    <a:shade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24.09.2023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5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vert="horz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/>
              <a:t/>
            </a:r>
            <a:br>
              <a:rPr lang="tr-TR" sz="1400" dirty="0"/>
            </a:br>
            <a:endParaRPr lang="tr-TR" sz="1400" dirty="0"/>
          </a:p>
        </p:txBody>
      </p:sp>
      <p:sp>
        <p:nvSpPr>
          <p:cNvPr id="5" name="Dikdörtgen 4"/>
          <p:cNvSpPr/>
          <p:nvPr/>
        </p:nvSpPr>
        <p:spPr>
          <a:xfrm>
            <a:off x="251520" y="274638"/>
            <a:ext cx="8487096" cy="619931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tr-TR" sz="11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</a:t>
            </a:r>
            <a:r>
              <a:rPr lang="tr-T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tr-T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Orhan Canbolat MD., </a:t>
            </a:r>
            <a:r>
              <a:rPr lang="tr-TR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endParaRPr lang="tr-TR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https://avesis.gazi.edu.tr/ocanbolat </a:t>
            </a:r>
            <a:b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https://yasam.gazi.edu.tr</a:t>
            </a:r>
            <a:b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www.profdrorhancanbolat.com</a:t>
            </a:r>
            <a:b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Orhan Canbolat – Youtube</a:t>
            </a:r>
            <a:b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Orhan Canbolat‬ - ‪Google </a:t>
            </a:r>
            <a:r>
              <a:rPr lang="tr-T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https://www.scopus.com  </a:t>
            </a:r>
            <a:b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 vert="horz" rtlCol="0" anchor="ctr">
            <a:normAutofit/>
          </a:bodyPr>
          <a:lstStyle/>
          <a:p>
            <a:pPr>
              <a:spcAft>
                <a:spcPts val="600"/>
              </a:spcAft>
            </a:pPr>
            <a:fld id="{F302176B-0E47-46AC-8F43-DAB4B8A37D06}" type="slidenum">
              <a:rPr lang="tr-TR" smtClean="0"/>
              <a:pPr>
                <a:spcAft>
                  <a:spcPts val="600"/>
                </a:spcAft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5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tr-TR" dirty="0" err="1"/>
              <a:t>energy</a:t>
            </a:r>
            <a:r>
              <a:rPr lang="tr-TR" dirty="0"/>
              <a:t> </a:t>
            </a:r>
            <a:r>
              <a:rPr lang="tr-TR" dirty="0" err="1"/>
              <a:t>metabolism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6192688" cy="554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 flipH="1">
            <a:off x="6444208" y="2060849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Oxygen metabolism</a:t>
            </a:r>
            <a:endParaRPr lang="tr-TR" dirty="0"/>
          </a:p>
          <a:p>
            <a:endParaRPr lang="tr-TR" dirty="0"/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Hemoglobin structure</a:t>
            </a:r>
            <a:endParaRPr lang="tr-TR" sz="1200" b="1" dirty="0">
              <a:solidFill>
                <a:srgbClr val="FF0000"/>
              </a:solidFill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 and function</a:t>
            </a:r>
            <a:endParaRPr lang="tr-TR" sz="1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Mürekkep 3">
                <a:extLst>
                  <a:ext uri="{FF2B5EF4-FFF2-40B4-BE49-F238E27FC236}">
                    <a16:creationId xmlns:a16="http://schemas.microsoft.com/office/drawing/2014/main" id="{3B81CC84-5064-67AA-686E-CF24EE3B0CCE}"/>
                  </a:ext>
                </a:extLst>
              </p14:cNvPr>
              <p14:cNvContentPartPr/>
              <p14:nvPr/>
            </p14:nvContentPartPr>
            <p14:xfrm>
              <a:off x="5675495" y="987786"/>
              <a:ext cx="360" cy="360"/>
            </p14:xfrm>
          </p:contentPart>
        </mc:Choice>
        <mc:Fallback xmlns="">
          <p:pic>
            <p:nvPicPr>
              <p:cNvPr id="4" name="Mürekkep 3">
                <a:extLst>
                  <a:ext uri="{FF2B5EF4-FFF2-40B4-BE49-F238E27FC236}">
                    <a16:creationId xmlns:a16="http://schemas.microsoft.com/office/drawing/2014/main" id="{3B81CC84-5064-67AA-686E-CF24EE3B0C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2495" y="924786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811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23528" y="3982998"/>
            <a:ext cx="85295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    NADH+H ,FADH2</a:t>
            </a:r>
          </a:p>
          <a:p>
            <a:endParaRPr lang="tr-TR" dirty="0"/>
          </a:p>
          <a:p>
            <a:endParaRPr lang="tr-TR" dirty="0"/>
          </a:p>
          <a:p>
            <a:endParaRPr lang="tr-TR" sz="1200" dirty="0"/>
          </a:p>
          <a:p>
            <a:endParaRPr lang="tr-TR" sz="1200" dirty="0"/>
          </a:p>
          <a:p>
            <a:r>
              <a:rPr lang="tr-TR" sz="1400" dirty="0"/>
              <a:t>’</a:t>
            </a:r>
          </a:p>
          <a:p>
            <a:endParaRPr lang="tr-TR" sz="1400" dirty="0"/>
          </a:p>
          <a:p>
            <a:r>
              <a:rPr lang="tr-TR" sz="2000" b="1" dirty="0">
                <a:solidFill>
                  <a:srgbClr val="4D5156"/>
                </a:solidFill>
                <a:latin typeface="arial"/>
              </a:rPr>
              <a:t>E= </a:t>
            </a:r>
            <a:r>
              <a:rPr lang="tr-TR" sz="2000" b="1" dirty="0" err="1">
                <a:solidFill>
                  <a:srgbClr val="4D5156"/>
                </a:solidFill>
                <a:latin typeface="arial"/>
              </a:rPr>
              <a:t>Protein+ceenzyme</a:t>
            </a:r>
            <a:r>
              <a:rPr lang="tr-TR" sz="2000" b="1" dirty="0">
                <a:solidFill>
                  <a:srgbClr val="4D5156"/>
                </a:solidFill>
                <a:latin typeface="arial"/>
              </a:rPr>
              <a:t>+ </a:t>
            </a:r>
            <a:r>
              <a:rPr lang="tr-TR" sz="2000" b="1" dirty="0" err="1">
                <a:solidFill>
                  <a:srgbClr val="4D5156"/>
                </a:solidFill>
                <a:latin typeface="arial"/>
              </a:rPr>
              <a:t>Co</a:t>
            </a:r>
            <a:r>
              <a:rPr lang="tr-TR" sz="2000" b="1" dirty="0">
                <a:solidFill>
                  <a:srgbClr val="4D5156"/>
                </a:solidFill>
                <a:latin typeface="arial"/>
              </a:rPr>
              <a:t> </a:t>
            </a:r>
            <a:r>
              <a:rPr lang="tr-TR" sz="2000" b="1" dirty="0" err="1">
                <a:solidFill>
                  <a:srgbClr val="4D5156"/>
                </a:solidFill>
                <a:latin typeface="arial"/>
              </a:rPr>
              <a:t>factor</a:t>
            </a:r>
            <a:endParaRPr lang="tr-TR" sz="2000" b="1" dirty="0"/>
          </a:p>
          <a:p>
            <a:r>
              <a:rPr lang="tr-TR" sz="1400" dirty="0"/>
              <a:t>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39" y="4581127"/>
            <a:ext cx="4012517" cy="220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146278" y="86417"/>
            <a:ext cx="3530178" cy="99414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rgbClr val="FFFF00"/>
                </a:solidFill>
                <a:latin typeface="arial"/>
              </a:rPr>
              <a:t>Oxyhemoglobin</a:t>
            </a:r>
            <a:r>
              <a:rPr lang="en-US" sz="1100" dirty="0">
                <a:solidFill>
                  <a:srgbClr val="FFFF00"/>
                </a:solidFill>
                <a:latin typeface="arial"/>
              </a:rPr>
              <a:t> is formed during physiological respiration when oxygen binds to the </a:t>
            </a:r>
            <a:r>
              <a:rPr lang="en-US" sz="1100" dirty="0" err="1">
                <a:solidFill>
                  <a:srgbClr val="FFFF00"/>
                </a:solidFill>
                <a:latin typeface="arial"/>
              </a:rPr>
              <a:t>heme</a:t>
            </a:r>
            <a:r>
              <a:rPr lang="en-US" sz="1100" dirty="0">
                <a:solidFill>
                  <a:srgbClr val="FFFF00"/>
                </a:solidFill>
                <a:latin typeface="arial"/>
              </a:rPr>
              <a:t> component of the protein hemoglobin in red blood cells</a:t>
            </a:r>
            <a:r>
              <a:rPr lang="en-US" sz="1100" dirty="0">
                <a:solidFill>
                  <a:srgbClr val="4D5156"/>
                </a:solidFill>
                <a:latin typeface="arial"/>
              </a:rPr>
              <a:t>.</a:t>
            </a:r>
            <a:endParaRPr lang="tr-TR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2" y="1080563"/>
            <a:ext cx="806489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9" y="495646"/>
            <a:ext cx="434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CH, LP, </a:t>
            </a:r>
            <a:r>
              <a:rPr lang="tr-TR" dirty="0" err="1"/>
              <a:t>Aa</a:t>
            </a:r>
            <a:r>
              <a:rPr lang="tr-TR" dirty="0"/>
              <a:t>          NADH+H , FADH2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 flipV="1">
            <a:off x="2434620" y="508518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V="1">
            <a:off x="827584" y="3501008"/>
            <a:ext cx="0" cy="1080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 flipH="1" flipV="1">
            <a:off x="1979712" y="3356992"/>
            <a:ext cx="1" cy="1080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275856" y="42210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SAS</a:t>
            </a:r>
          </a:p>
        </p:txBody>
      </p:sp>
      <p:cxnSp>
        <p:nvCxnSpPr>
          <p:cNvPr id="23" name="Düz Ok Bağlayıcısı 22"/>
          <p:cNvCxnSpPr/>
          <p:nvPr/>
        </p:nvCxnSpPr>
        <p:spPr>
          <a:xfrm flipH="1" flipV="1">
            <a:off x="2123728" y="3212976"/>
            <a:ext cx="1186807" cy="1212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ağ Ok 5"/>
          <p:cNvSpPr/>
          <p:nvPr/>
        </p:nvSpPr>
        <p:spPr>
          <a:xfrm>
            <a:off x="1752115" y="663383"/>
            <a:ext cx="37161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irsek Bağlayıcısı 23"/>
          <p:cNvCxnSpPr/>
          <p:nvPr/>
        </p:nvCxnSpPr>
        <p:spPr>
          <a:xfrm rot="10800000" flipV="1">
            <a:off x="4588288" y="1062306"/>
            <a:ext cx="2742408" cy="258271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9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  <p:pic>
        <p:nvPicPr>
          <p:cNvPr id="1026" name="Picture 2" descr="C:\Users\HP\Desktop\@shutterstock_792211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0" y="260648"/>
            <a:ext cx="8567291" cy="59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36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939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06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0847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9" y="3804648"/>
            <a:ext cx="5160868" cy="306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75139"/>
            <a:ext cx="3254926" cy="294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65D36287-EA51-64DC-7439-EC7D7426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A85C15F-32BB-708C-15C8-C56FE6381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6062"/>
            <a:ext cx="5976664" cy="582606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91C8B98-C8D9-3E48-336D-5E0AC2EA8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96" y="1628800"/>
            <a:ext cx="2444378" cy="30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2" y="243440"/>
            <a:ext cx="7776864" cy="62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9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3172" cy="634083"/>
          </a:xfrm>
        </p:spPr>
        <p:txBody>
          <a:bodyPr/>
          <a:lstStyle/>
          <a:p>
            <a:r>
              <a:rPr lang="tr-TR" dirty="0"/>
              <a:t>       </a:t>
            </a:r>
            <a:r>
              <a:rPr lang="tr-TR" dirty="0" err="1"/>
              <a:t>genetic</a:t>
            </a:r>
            <a:r>
              <a:rPr lang="tr-TR" dirty="0"/>
              <a:t> </a:t>
            </a:r>
            <a:r>
              <a:rPr lang="tr-TR" dirty="0" err="1"/>
              <a:t>information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 flipH="1">
            <a:off x="5487739" y="1107229"/>
            <a:ext cx="3656261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400" b="1" dirty="0"/>
          </a:p>
          <a:p>
            <a:endParaRPr lang="tr-TR" sz="1400" b="1" dirty="0"/>
          </a:p>
          <a:p>
            <a:endParaRPr lang="tr-TR" sz="1400" b="1" dirty="0"/>
          </a:p>
          <a:p>
            <a:endParaRPr lang="tr-TR" sz="1400" b="1" dirty="0"/>
          </a:p>
          <a:p>
            <a:endParaRPr lang="tr-TR" sz="1400" b="1" dirty="0"/>
          </a:p>
          <a:p>
            <a:endParaRPr lang="tr-TR" sz="1400" b="1" dirty="0"/>
          </a:p>
          <a:p>
            <a:endParaRPr lang="tr-TR" sz="1400" b="1" dirty="0"/>
          </a:p>
          <a:p>
            <a:r>
              <a:rPr lang="tr-TR" sz="1400" b="1" dirty="0"/>
              <a:t>NUCLEOTİDE METABOLİSM</a:t>
            </a:r>
          </a:p>
          <a:p>
            <a:endParaRPr lang="tr-TR" dirty="0"/>
          </a:p>
          <a:p>
            <a:r>
              <a:rPr lang="tr-TR" sz="1600" b="1" dirty="0">
                <a:solidFill>
                  <a:srgbClr val="7030A0"/>
                </a:solidFill>
              </a:rPr>
              <a:t>Amino </a:t>
            </a:r>
            <a:r>
              <a:rPr lang="tr-TR" sz="1600" b="1" dirty="0" err="1">
                <a:solidFill>
                  <a:srgbClr val="7030A0"/>
                </a:solidFill>
              </a:rPr>
              <a:t>acid</a:t>
            </a:r>
            <a:r>
              <a:rPr lang="tr-TR" sz="1600" b="1" dirty="0">
                <a:solidFill>
                  <a:srgbClr val="7030A0"/>
                </a:solidFill>
              </a:rPr>
              <a:t> </a:t>
            </a:r>
            <a:r>
              <a:rPr lang="tr-TR" sz="1600" b="1" dirty="0" err="1">
                <a:solidFill>
                  <a:srgbClr val="7030A0"/>
                </a:solidFill>
              </a:rPr>
              <a:t>metabolism</a:t>
            </a:r>
            <a:endParaRPr lang="tr-TR" sz="1600" b="1" dirty="0">
              <a:solidFill>
                <a:srgbClr val="7030A0"/>
              </a:solidFill>
            </a:endParaRPr>
          </a:p>
          <a:p>
            <a:endParaRPr lang="tr-TR" sz="1600" b="1" dirty="0">
              <a:solidFill>
                <a:srgbClr val="7030A0"/>
              </a:solidFill>
            </a:endParaRPr>
          </a:p>
          <a:p>
            <a:r>
              <a:rPr lang="tr-TR" sz="1600" b="1" dirty="0" err="1">
                <a:solidFill>
                  <a:srgbClr val="7030A0"/>
                </a:solidFill>
              </a:rPr>
              <a:t>Pentose</a:t>
            </a:r>
            <a:r>
              <a:rPr lang="tr-TR" sz="1600" b="1" dirty="0">
                <a:solidFill>
                  <a:srgbClr val="7030A0"/>
                </a:solidFill>
              </a:rPr>
              <a:t> </a:t>
            </a:r>
            <a:r>
              <a:rPr lang="tr-TR" sz="1600" b="1" dirty="0" err="1">
                <a:solidFill>
                  <a:srgbClr val="7030A0"/>
                </a:solidFill>
              </a:rPr>
              <a:t>phosphate</a:t>
            </a:r>
            <a:r>
              <a:rPr lang="tr-TR" sz="1600" b="1" dirty="0">
                <a:solidFill>
                  <a:srgbClr val="7030A0"/>
                </a:solidFill>
              </a:rPr>
              <a:t> </a:t>
            </a:r>
            <a:r>
              <a:rPr lang="tr-TR" sz="1600" b="1" dirty="0" err="1">
                <a:solidFill>
                  <a:srgbClr val="7030A0"/>
                </a:solidFill>
              </a:rPr>
              <a:t>Patway</a:t>
            </a:r>
            <a:endParaRPr lang="tr-TR" sz="1600" b="1" dirty="0">
              <a:solidFill>
                <a:srgbClr val="7030A0"/>
              </a:solidFill>
            </a:endParaRPr>
          </a:p>
          <a:p>
            <a:endParaRPr lang="tr-TR" sz="1600" b="1" dirty="0">
              <a:solidFill>
                <a:srgbClr val="7030A0"/>
              </a:solidFill>
            </a:endParaRPr>
          </a:p>
          <a:p>
            <a:r>
              <a:rPr lang="tr-TR" sz="1600" b="1" dirty="0">
                <a:solidFill>
                  <a:srgbClr val="7030A0"/>
                </a:solidFill>
              </a:rPr>
              <a:t>Vitamin</a:t>
            </a:r>
          </a:p>
          <a:p>
            <a:endParaRPr lang="tr-TR" sz="1600" b="1" dirty="0">
              <a:solidFill>
                <a:srgbClr val="7030A0"/>
              </a:solidFill>
            </a:endParaRPr>
          </a:p>
          <a:p>
            <a:r>
              <a:rPr lang="tr-TR" sz="1600" b="1" dirty="0" err="1">
                <a:solidFill>
                  <a:srgbClr val="7030A0"/>
                </a:solidFill>
              </a:rPr>
              <a:t>Energy</a:t>
            </a:r>
            <a:r>
              <a:rPr lang="tr-TR" sz="1600" b="1" dirty="0">
                <a:solidFill>
                  <a:srgbClr val="7030A0"/>
                </a:solidFill>
              </a:rPr>
              <a:t>  </a:t>
            </a:r>
            <a:r>
              <a:rPr lang="tr-TR" sz="1600" b="1" dirty="0" err="1">
                <a:solidFill>
                  <a:srgbClr val="7030A0"/>
                </a:solidFill>
              </a:rPr>
              <a:t>Metabolism</a:t>
            </a:r>
            <a:endParaRPr lang="tr-TR" sz="1600" b="1" dirty="0">
              <a:solidFill>
                <a:srgbClr val="7030A0"/>
              </a:solidFill>
            </a:endParaRPr>
          </a:p>
          <a:p>
            <a:endParaRPr lang="tr-TR" sz="1600" b="1" dirty="0">
              <a:solidFill>
                <a:srgbClr val="7030A0"/>
              </a:solidFill>
            </a:endParaRPr>
          </a:p>
          <a:p>
            <a:r>
              <a:rPr lang="tr-TR" sz="1600" b="1" dirty="0" err="1">
                <a:solidFill>
                  <a:srgbClr val="7030A0"/>
                </a:solidFill>
              </a:rPr>
              <a:t>Enzyme</a:t>
            </a:r>
            <a:r>
              <a:rPr lang="tr-TR" sz="1600" b="1" dirty="0">
                <a:solidFill>
                  <a:srgbClr val="7030A0"/>
                </a:solidFill>
              </a:rPr>
              <a:t> </a:t>
            </a:r>
            <a:r>
              <a:rPr lang="tr-TR" sz="1600" b="1" dirty="0" err="1">
                <a:solidFill>
                  <a:srgbClr val="7030A0"/>
                </a:solidFill>
              </a:rPr>
              <a:t>and</a:t>
            </a:r>
            <a:r>
              <a:rPr lang="tr-TR" sz="1600" b="1" dirty="0">
                <a:solidFill>
                  <a:srgbClr val="7030A0"/>
                </a:solidFill>
              </a:rPr>
              <a:t> </a:t>
            </a:r>
            <a:r>
              <a:rPr lang="tr-TR" sz="1600" b="1" dirty="0" err="1">
                <a:solidFill>
                  <a:srgbClr val="7030A0"/>
                </a:solidFill>
              </a:rPr>
              <a:t>enzyme</a:t>
            </a:r>
            <a:r>
              <a:rPr lang="tr-TR" sz="1600" b="1" dirty="0">
                <a:solidFill>
                  <a:srgbClr val="7030A0"/>
                </a:solidFill>
              </a:rPr>
              <a:t> </a:t>
            </a:r>
            <a:r>
              <a:rPr lang="tr-TR" sz="1600" b="1" dirty="0" err="1">
                <a:solidFill>
                  <a:srgbClr val="7030A0"/>
                </a:solidFill>
              </a:rPr>
              <a:t>kinetics</a:t>
            </a:r>
            <a:endParaRPr lang="tr-TR" sz="1600" b="1" dirty="0">
              <a:solidFill>
                <a:srgbClr val="7030A0"/>
              </a:solidFill>
            </a:endParaRPr>
          </a:p>
          <a:p>
            <a:endParaRPr lang="tr-TR" sz="1600" b="1" dirty="0"/>
          </a:p>
          <a:p>
            <a:endParaRPr lang="tr-TR" sz="16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7" name="Sol Ayraç 6"/>
          <p:cNvSpPr/>
          <p:nvPr/>
        </p:nvSpPr>
        <p:spPr>
          <a:xfrm>
            <a:off x="4939860" y="2337866"/>
            <a:ext cx="468052" cy="3917392"/>
          </a:xfrm>
          <a:prstGeom prst="leftBrace">
            <a:avLst>
              <a:gd name="adj1" fmla="val 5860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k: Bükülü 3">
            <a:extLst>
              <a:ext uri="{FF2B5EF4-FFF2-40B4-BE49-F238E27FC236}">
                <a16:creationId xmlns:a16="http://schemas.microsoft.com/office/drawing/2014/main" id="{D5B264D9-A9EC-1420-23C4-2C2131C2046B}"/>
              </a:ext>
            </a:extLst>
          </p:cNvPr>
          <p:cNvSpPr/>
          <p:nvPr/>
        </p:nvSpPr>
        <p:spPr>
          <a:xfrm>
            <a:off x="6902545" y="1700808"/>
            <a:ext cx="45719" cy="457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Ok: Bükülü 8">
            <a:extLst>
              <a:ext uri="{FF2B5EF4-FFF2-40B4-BE49-F238E27FC236}">
                <a16:creationId xmlns:a16="http://schemas.microsoft.com/office/drawing/2014/main" id="{D0A69FE4-D35D-F209-5E82-02E87CAED94F}"/>
              </a:ext>
            </a:extLst>
          </p:cNvPr>
          <p:cNvSpPr/>
          <p:nvPr/>
        </p:nvSpPr>
        <p:spPr>
          <a:xfrm flipH="1">
            <a:off x="5487739" y="455114"/>
            <a:ext cx="648072" cy="209014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C706267F-ECF3-5BF9-2778-45E46C10E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441779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3" y="3209553"/>
            <a:ext cx="3888432" cy="364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84" y="1082998"/>
            <a:ext cx="4464495" cy="371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Düz Ok Bağlayıcısı 6"/>
          <p:cNvCxnSpPr/>
          <p:nvPr/>
        </p:nvCxnSpPr>
        <p:spPr>
          <a:xfrm flipH="1">
            <a:off x="458353" y="1587054"/>
            <a:ext cx="528346" cy="1697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 flipV="1">
            <a:off x="3059832" y="1196752"/>
            <a:ext cx="136815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1889020" y="1695065"/>
            <a:ext cx="45346" cy="1589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82" y="4883912"/>
            <a:ext cx="4784954" cy="185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3" y="349347"/>
            <a:ext cx="2695499" cy="241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Düz Ok Bağlayıcısı 4"/>
          <p:cNvCxnSpPr>
            <a:stCxn id="6" idx="1"/>
          </p:cNvCxnSpPr>
          <p:nvPr/>
        </p:nvCxnSpPr>
        <p:spPr>
          <a:xfrm flipH="1">
            <a:off x="3059833" y="511806"/>
            <a:ext cx="1056692" cy="180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4116525" y="188640"/>
            <a:ext cx="455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AMİNO ACİDS  -</a:t>
            </a:r>
            <a:r>
              <a:rPr lang="tr-TR" b="1" dirty="0" err="1">
                <a:solidFill>
                  <a:srgbClr val="0070C0"/>
                </a:solidFill>
              </a:rPr>
              <a:t>glutamate-glycine</a:t>
            </a:r>
            <a:r>
              <a:rPr lang="tr-TR" b="1" dirty="0">
                <a:solidFill>
                  <a:srgbClr val="0070C0"/>
                </a:solidFill>
              </a:rPr>
              <a:t>- </a:t>
            </a:r>
            <a:r>
              <a:rPr lang="tr-TR" b="1" dirty="0" err="1">
                <a:solidFill>
                  <a:srgbClr val="0070C0"/>
                </a:solidFill>
              </a:rPr>
              <a:t>aspartate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059832" y="2764657"/>
            <a:ext cx="155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SAS- </a:t>
            </a:r>
            <a:r>
              <a:rPr lang="tr-TR" dirty="0">
                <a:solidFill>
                  <a:srgbClr val="FF0000"/>
                </a:solidFill>
              </a:rPr>
              <a:t>GTP</a:t>
            </a:r>
          </a:p>
        </p:txBody>
      </p:sp>
      <p:cxnSp>
        <p:nvCxnSpPr>
          <p:cNvPr id="27" name="Düz Ok Bağlayıcısı 26"/>
          <p:cNvCxnSpPr/>
          <p:nvPr/>
        </p:nvCxnSpPr>
        <p:spPr>
          <a:xfrm>
            <a:off x="3887925" y="3133989"/>
            <a:ext cx="0" cy="1015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 flipH="1" flipV="1">
            <a:off x="2483769" y="1844824"/>
            <a:ext cx="1800199" cy="919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Ok Bağlayıcısı 40"/>
          <p:cNvCxnSpPr/>
          <p:nvPr/>
        </p:nvCxnSpPr>
        <p:spPr>
          <a:xfrm flipH="1" flipV="1">
            <a:off x="2903495" y="1361582"/>
            <a:ext cx="2160240" cy="681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Düz Ok Bağlayıcısı 46"/>
          <p:cNvCxnSpPr/>
          <p:nvPr/>
        </p:nvCxnSpPr>
        <p:spPr>
          <a:xfrm flipH="1" flipV="1">
            <a:off x="6865912" y="399232"/>
            <a:ext cx="1800200" cy="2989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922832" y="5993904"/>
            <a:ext cx="2193693" cy="7474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ENZİMLER</a:t>
            </a:r>
          </a:p>
        </p:txBody>
      </p:sp>
    </p:spTree>
    <p:extLst>
      <p:ext uri="{BB962C8B-B14F-4D97-AF65-F5344CB8AC3E}">
        <p14:creationId xmlns:p14="http://schemas.microsoft.com/office/powerpoint/2010/main" val="321978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424936" cy="4914490"/>
          </a:xfr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14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METABOLIC PATHWAYS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HP\Desktop\metabolic-path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52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403648" y="5877272"/>
            <a:ext cx="4313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79512" y="5877272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b="1" dirty="0"/>
              <a:t>B</a:t>
            </a:r>
            <a:r>
              <a:rPr lang="en-US" b="1" dirty="0" err="1"/>
              <a:t>reak</a:t>
            </a:r>
            <a:r>
              <a:rPr lang="en-US" b="1" dirty="0"/>
              <a:t> it up into small pieces and then put them together</a:t>
            </a:r>
            <a:r>
              <a:rPr lang="tr-TR" b="1" dirty="0"/>
              <a:t> -</a:t>
            </a:r>
            <a:r>
              <a:rPr lang="tr-TR" b="1" dirty="0" err="1"/>
              <a:t>René</a:t>
            </a:r>
            <a:r>
              <a:rPr lang="tr-TR" b="1" dirty="0"/>
              <a:t> Descartes</a:t>
            </a:r>
          </a:p>
        </p:txBody>
      </p:sp>
    </p:spTree>
    <p:extLst>
      <p:ext uri="{BB962C8B-B14F-4D97-AF65-F5344CB8AC3E}">
        <p14:creationId xmlns:p14="http://schemas.microsoft.com/office/powerpoint/2010/main" val="288328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8352928" cy="5403688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835696" y="5678326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Lehninger </a:t>
            </a:r>
            <a:r>
              <a:rPr lang="tr-TR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Principles</a:t>
            </a:r>
            <a:r>
              <a:rPr lang="tr-T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Biochemistry</a:t>
            </a:r>
            <a:r>
              <a:rPr lang="tr-T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tr-TR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Harper's</a:t>
            </a:r>
            <a:r>
              <a:rPr lang="tr-T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Illustrated</a:t>
            </a:r>
            <a:r>
              <a:rPr lang="tr-T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Biochemistry</a:t>
            </a:r>
            <a:endParaRPr lang="tr-TR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Lippincott</a:t>
            </a:r>
            <a:r>
              <a:rPr lang="tr-T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Illustrated</a:t>
            </a:r>
            <a:r>
              <a:rPr lang="tr-T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Reviews</a:t>
            </a:r>
            <a:r>
              <a:rPr lang="tr-T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tr-TR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Biochemistry</a:t>
            </a:r>
            <a:endParaRPr lang="tr-TR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0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B113BF-6913-0C57-8B56-2E2EFE6A8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70A0DFC0-D6CC-19AC-30FD-566501ADD1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1A5459C-AF9F-8D8F-65AD-4F0C638A2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656"/>
            <a:ext cx="8281416" cy="63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5902A67-550B-A060-E443-292A050C4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F77F07F-FA54-1D0B-65FF-AEFE41B43A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109BE2F-4C70-F14D-C6F1-DCFB2D6E4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" y="476672"/>
            <a:ext cx="8190929" cy="578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4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419713" cy="621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 Köşesi Kesik Dikdörtgen 4"/>
          <p:cNvSpPr/>
          <p:nvPr/>
        </p:nvSpPr>
        <p:spPr>
          <a:xfrm>
            <a:off x="3995936" y="4753059"/>
            <a:ext cx="1368152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70C0"/>
                </a:solidFill>
              </a:rPr>
              <a:t>NADH+H</a:t>
            </a:r>
          </a:p>
          <a:p>
            <a:pPr algn="ctr"/>
            <a:r>
              <a:rPr lang="tr-TR" dirty="0">
                <a:solidFill>
                  <a:srgbClr val="0070C0"/>
                </a:solidFill>
              </a:rPr>
              <a:t>FADH2</a:t>
            </a:r>
          </a:p>
        </p:txBody>
      </p:sp>
    </p:spTree>
    <p:extLst>
      <p:ext uri="{BB962C8B-B14F-4D97-AF65-F5344CB8AC3E}">
        <p14:creationId xmlns:p14="http://schemas.microsoft.com/office/powerpoint/2010/main" val="14120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tr-TR" dirty="0">
                <a:latin typeface="Times New Roman" pitchFamily="18" charset="0"/>
                <a:cs typeface="Times New Roman" pitchFamily="18" charset="0"/>
              </a:rPr>
              <a:t>DÜZEN- KAOS</a:t>
            </a: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latin typeface="Times New Roman" pitchFamily="18" charset="0"/>
                <a:cs typeface="Times New Roman" pitchFamily="18" charset="0"/>
              </a:rPr>
              <a:t>YAPIM - YIKIM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3"/>
            <a:ext cx="68407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7092280" y="699346"/>
            <a:ext cx="9144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,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57200" y="1645073"/>
            <a:ext cx="914400" cy="9144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514400" y="2482168"/>
            <a:ext cx="914400" cy="108012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743472" y="3306688"/>
            <a:ext cx="9144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1187624" y="2348880"/>
            <a:ext cx="91440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7355160" y="1543473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7298184" y="2373660"/>
            <a:ext cx="914400" cy="118862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787748" y="1187873"/>
            <a:ext cx="9144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6840984" y="4869160"/>
            <a:ext cx="9144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varlatılmış Dikdörtgen 15"/>
          <p:cNvSpPr/>
          <p:nvPr/>
        </p:nvSpPr>
        <p:spPr>
          <a:xfrm>
            <a:off x="7549480" y="3415680"/>
            <a:ext cx="914400" cy="21518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425624" y="3958952"/>
            <a:ext cx="545976" cy="22063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uvarlatılmış Dikdörtgen 17"/>
          <p:cNvSpPr/>
          <p:nvPr/>
        </p:nvSpPr>
        <p:spPr>
          <a:xfrm>
            <a:off x="4004568" y="4005065"/>
            <a:ext cx="1033388" cy="6862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OX-FOS</a:t>
            </a:r>
          </a:p>
        </p:txBody>
      </p:sp>
      <p:sp>
        <p:nvSpPr>
          <p:cNvPr id="7" name="Sol Yukarı Ok 6"/>
          <p:cNvSpPr/>
          <p:nvPr/>
        </p:nvSpPr>
        <p:spPr>
          <a:xfrm>
            <a:off x="5037956" y="4491608"/>
            <a:ext cx="850392" cy="199753"/>
          </a:xfrm>
          <a:prstGeom prst="left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0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ağa Bükülü Ok 4"/>
          <p:cNvSpPr/>
          <p:nvPr/>
        </p:nvSpPr>
        <p:spPr>
          <a:xfrm>
            <a:off x="178496" y="2564904"/>
            <a:ext cx="4400680" cy="2880320"/>
          </a:xfrm>
          <a:prstGeom prst="curvedRightArrow">
            <a:avLst>
              <a:gd name="adj1" fmla="val 5056"/>
              <a:gd name="adj2" fmla="val 50000"/>
              <a:gd name="adj3" fmla="val 9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ola Bükülü Ok 5"/>
          <p:cNvSpPr/>
          <p:nvPr/>
        </p:nvSpPr>
        <p:spPr>
          <a:xfrm flipV="1">
            <a:off x="4579176" y="2060848"/>
            <a:ext cx="4162112" cy="2808312"/>
          </a:xfrm>
          <a:prstGeom prst="curvedLeftArrow">
            <a:avLst>
              <a:gd name="adj1" fmla="val 10424"/>
              <a:gd name="adj2" fmla="val 46162"/>
              <a:gd name="adj3" fmla="val 11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547664" y="3356992"/>
            <a:ext cx="5472608" cy="705036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black"/>
                </a:solidFill>
              </a:rPr>
              <a:t>NADH+H/ NAD</a:t>
            </a:r>
          </a:p>
          <a:p>
            <a:pPr algn="ctr"/>
            <a:r>
              <a:rPr lang="tr-TR" dirty="0">
                <a:solidFill>
                  <a:prstClr val="black"/>
                </a:solidFill>
              </a:rPr>
              <a:t> ATP/ ADP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1547664" y="5661248"/>
            <a:ext cx="5904656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tr-TR" dirty="0">
                <a:solidFill>
                  <a:srgbClr val="222222"/>
                </a:solidFill>
                <a:latin typeface="arial"/>
              </a:rPr>
              <a:t> 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23728" y="476672"/>
            <a:ext cx="468052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prstClr val="white"/>
                </a:solidFill>
              </a:rPr>
              <a:t>DÖNGÜ</a:t>
            </a:r>
          </a:p>
        </p:txBody>
      </p:sp>
    </p:spTree>
    <p:extLst>
      <p:ext uri="{BB962C8B-B14F-4D97-AF65-F5344CB8AC3E}">
        <p14:creationId xmlns:p14="http://schemas.microsoft.com/office/powerpoint/2010/main" val="2650790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435</TotalTime>
  <Words>128</Words>
  <Application>Microsoft Office PowerPoint</Application>
  <PresentationFormat>Ekran Gösterisi (4:3)</PresentationFormat>
  <Paragraphs>100</Paragraphs>
  <Slides>18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18</vt:i4>
      </vt:variant>
    </vt:vector>
  </HeadingPairs>
  <TitlesOfParts>
    <vt:vector size="29" baseType="lpstr">
      <vt:lpstr>arial</vt:lpstr>
      <vt:lpstr>arial</vt:lpstr>
      <vt:lpstr>Calibri</vt:lpstr>
      <vt:lpstr>Century Schoolbook</vt:lpstr>
      <vt:lpstr>Georgia</vt:lpstr>
      <vt:lpstr>Times New Roman</vt:lpstr>
      <vt:lpstr>Trebuchet MS</vt:lpstr>
      <vt:lpstr>Wingdings</vt:lpstr>
      <vt:lpstr>Wingdings 2</vt:lpstr>
      <vt:lpstr>Cumba</vt:lpstr>
      <vt:lpstr>Hava Akımı</vt:lpstr>
      <vt:lpstr>    </vt:lpstr>
      <vt:lpstr>PowerPoint Sunusu</vt:lpstr>
      <vt:lpstr>METABOLIC PATHWAYS</vt:lpstr>
      <vt:lpstr>PowerPoint Sunusu</vt:lpstr>
      <vt:lpstr>PowerPoint Sunusu</vt:lpstr>
      <vt:lpstr>PowerPoint Sunusu</vt:lpstr>
      <vt:lpstr>PowerPoint Sunusu</vt:lpstr>
      <vt:lpstr>DÜZEN- KAOS YAPIM - YIKIM</vt:lpstr>
      <vt:lpstr>PowerPoint Sunusu</vt:lpstr>
      <vt:lpstr>energy metabolism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genetic information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Biyokimyasal Mekanizmalar</dc:title>
  <dc:creator>Orhan Canbolat</dc:creator>
  <cp:lastModifiedBy>user</cp:lastModifiedBy>
  <cp:revision>60</cp:revision>
  <dcterms:created xsi:type="dcterms:W3CDTF">2015-09-03T09:12:26Z</dcterms:created>
  <dcterms:modified xsi:type="dcterms:W3CDTF">2023-09-24T14:01:07Z</dcterms:modified>
</cp:coreProperties>
</file>