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56" r:id="rId2"/>
    <p:sldId id="294" r:id="rId3"/>
    <p:sldId id="257" r:id="rId4"/>
    <p:sldId id="258" r:id="rId5"/>
    <p:sldId id="269" r:id="rId6"/>
    <p:sldId id="259" r:id="rId7"/>
    <p:sldId id="260" r:id="rId8"/>
    <p:sldId id="261" r:id="rId9"/>
    <p:sldId id="262" r:id="rId10"/>
    <p:sldId id="275" r:id="rId11"/>
    <p:sldId id="271" r:id="rId12"/>
    <p:sldId id="277" r:id="rId13"/>
    <p:sldId id="276" r:id="rId14"/>
    <p:sldId id="282" r:id="rId15"/>
    <p:sldId id="283" r:id="rId16"/>
    <p:sldId id="290" r:id="rId17"/>
    <p:sldId id="264" r:id="rId18"/>
    <p:sldId id="293" r:id="rId19"/>
    <p:sldId id="296" r:id="rId20"/>
    <p:sldId id="289" r:id="rId21"/>
    <p:sldId id="266" r:id="rId22"/>
    <p:sldId id="291" r:id="rId23"/>
    <p:sldId id="267" r:id="rId24"/>
    <p:sldId id="287" r:id="rId2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4654"/>
    <a:srgbClr val="3399FF"/>
    <a:srgbClr val="B91567"/>
    <a:srgbClr val="A8A8AC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09" autoAdjust="0"/>
    <p:restoredTop sz="94660"/>
  </p:normalViewPr>
  <p:slideViewPr>
    <p:cSldViewPr>
      <p:cViewPr>
        <p:scale>
          <a:sx n="66" d="100"/>
          <a:sy n="66" d="100"/>
        </p:scale>
        <p:origin x="-135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83D25-EF2F-4CF5-974F-3B49D92A7525}" type="datetimeFigureOut">
              <a:rPr lang="tr-TR" smtClean="0"/>
              <a:t>14.02.2021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3A75CE-EECE-41B9-8C35-34843A21507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8372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75CE-EECE-41B9-8C35-34843A215075}" type="slidenum">
              <a:rPr lang="tr-TR" smtClean="0"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75CE-EECE-41B9-8C35-34843A215075}" type="slidenum">
              <a:rPr lang="tr-TR" smtClean="0">
                <a:solidFill>
                  <a:prstClr val="black"/>
                </a:solidFill>
              </a:rPr>
              <a:pPr/>
              <a:t>19</a:t>
            </a:fld>
            <a:endParaRPr lang="tr-T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75CE-EECE-41B9-8C35-34843A215075}" type="slidenum">
              <a:rPr lang="tr-TR" smtClean="0"/>
              <a:t>21</a:t>
            </a:fld>
            <a:endParaRPr lang="tr-T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75CE-EECE-41B9-8C35-34843A215075}" type="slidenum">
              <a:rPr lang="tr-TR" smtClean="0"/>
              <a:t>23</a:t>
            </a:fld>
            <a:endParaRPr 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75CE-EECE-41B9-8C35-34843A215075}" type="slidenum">
              <a:rPr lang="tr-TR" smtClean="0"/>
              <a:t>3</a:t>
            </a:fld>
            <a:endParaRPr lang="tr-T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75CE-EECE-41B9-8C35-34843A215075}" type="slidenum">
              <a:rPr lang="tr-TR" smtClean="0"/>
              <a:t>4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75CE-EECE-41B9-8C35-34843A215075}" type="slidenum">
              <a:rPr lang="tr-TR" smtClean="0"/>
              <a:t>5</a:t>
            </a:fld>
            <a:endParaRPr lang="tr-T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75CE-EECE-41B9-8C35-34843A215075}" type="slidenum">
              <a:rPr lang="tr-TR" smtClean="0"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75CE-EECE-41B9-8C35-34843A215075}" type="slidenum">
              <a:rPr lang="tr-TR" smtClean="0"/>
              <a:t>7</a:t>
            </a:fld>
            <a:endParaRPr lang="tr-T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75CE-EECE-41B9-8C35-34843A215075}" type="slidenum">
              <a:rPr lang="tr-TR" smtClean="0"/>
              <a:t>8</a:t>
            </a:fld>
            <a:endParaRPr lang="tr-T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75CE-EECE-41B9-8C35-34843A215075}" type="slidenum">
              <a:rPr lang="tr-TR" smtClean="0"/>
              <a:t>9</a:t>
            </a:fld>
            <a:endParaRPr lang="tr-T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3A75CE-EECE-41B9-8C35-34843A215075}" type="slidenum">
              <a:rPr lang="tr-TR" smtClean="0"/>
              <a:t>17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14.02.2021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5500702"/>
            <a:ext cx="6400800" cy="1143008"/>
          </a:xfrm>
        </p:spPr>
        <p:txBody>
          <a:bodyPr>
            <a:normAutofit fontScale="25000" lnSpcReduction="20000"/>
          </a:bodyPr>
          <a:lstStyle/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b="1" dirty="0" smtClean="0"/>
          </a:p>
          <a:p>
            <a:pPr algn="l"/>
            <a:r>
              <a:rPr lang="tr-TR" sz="11200" dirty="0" smtClean="0"/>
              <a:t>          Prof. Dr Orhan CANBOLAT</a:t>
            </a:r>
            <a:endParaRPr lang="tr-TR" sz="11200" dirty="0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85786" y="548680"/>
            <a:ext cx="7672414" cy="1380123"/>
          </a:xfrm>
        </p:spPr>
        <p:txBody>
          <a:bodyPr/>
          <a:lstStyle/>
          <a:p>
            <a:r>
              <a:rPr lang="tr-TR" b="1" dirty="0" smtClean="0">
                <a:solidFill>
                  <a:srgbClr val="002060"/>
                </a:solidFill>
              </a:rPr>
              <a:t>KIDNEY FUNCTION TESTS</a:t>
            </a:r>
            <a:endParaRPr lang="tr-TR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http://www.butundoktorlar.com/bobrek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2428868"/>
            <a:ext cx="2071702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Perpetua"/>
              </a:rPr>
              <a:t>GLOMERULAR FİLTRATİON RATE</a:t>
            </a:r>
            <a:br>
              <a:rPr lang="en-US" sz="2800" b="1" dirty="0" smtClean="0">
                <a:solidFill>
                  <a:srgbClr val="002060"/>
                </a:solidFill>
                <a:latin typeface="Perpetua"/>
              </a:rPr>
            </a:b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640960" cy="5904656"/>
          </a:xfrm>
        </p:spPr>
        <p:txBody>
          <a:bodyPr>
            <a:normAutofit fontScale="32500" lnSpcReduction="20000"/>
          </a:bodyPr>
          <a:lstStyle/>
          <a:p>
            <a:endParaRPr lang="tr-TR" dirty="0" smtClean="0"/>
          </a:p>
          <a:p>
            <a:pPr marL="0" lvl="0" indent="0" algn="just">
              <a:buClr>
                <a:srgbClr val="D34817"/>
              </a:buClr>
              <a:buNone/>
            </a:pPr>
            <a:r>
              <a:rPr lang="en-US" sz="6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6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Clearance</a:t>
            </a:r>
          </a:p>
          <a:p>
            <a:pPr marL="0" lvl="0" indent="0" algn="just">
              <a:buClr>
                <a:srgbClr val="D34817"/>
              </a:buClr>
              <a:buNone/>
            </a:pPr>
            <a:r>
              <a:rPr lang="en-US" sz="62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It is defined as the quantity of blood cleared of a substance per unit time and depends on the plasma concentration of the substance and excretion rate of the kidney which reflects GFR and renal plasma flow</a:t>
            </a:r>
            <a:r>
              <a:rPr lang="en-US" sz="62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6200" dirty="0" smtClean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Clr>
                <a:srgbClr val="D34817"/>
              </a:buClr>
              <a:buNone/>
            </a:pPr>
            <a:endParaRPr lang="tr-TR" sz="6200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6200" dirty="0" smtClean="0"/>
              <a:t>The </a:t>
            </a:r>
            <a:r>
              <a:rPr lang="en-US" sz="6200" dirty="0"/>
              <a:t>gold standard of direct GFR measurement is </a:t>
            </a:r>
            <a:r>
              <a:rPr lang="en-US" sz="6200" b="1" dirty="0"/>
              <a:t>inulin clearance </a:t>
            </a:r>
            <a:r>
              <a:rPr lang="en-US" sz="6200" dirty="0"/>
              <a:t>measurement. </a:t>
            </a:r>
            <a:r>
              <a:rPr lang="tr-TR" sz="6200" b="1" dirty="0"/>
              <a:t>E</a:t>
            </a:r>
            <a:r>
              <a:rPr lang="en-US" sz="6200" b="1" dirty="0" err="1" smtClean="0"/>
              <a:t>xogenous</a:t>
            </a:r>
            <a:r>
              <a:rPr lang="tr-TR" sz="6200" b="1" dirty="0" smtClean="0"/>
              <a:t> </a:t>
            </a:r>
            <a:r>
              <a:rPr lang="tr-TR" sz="6200" b="1" dirty="0" err="1" smtClean="0"/>
              <a:t>and</a:t>
            </a:r>
            <a:r>
              <a:rPr lang="tr-TR" sz="6200" b="1" dirty="0" smtClean="0"/>
              <a:t>  </a:t>
            </a:r>
            <a:r>
              <a:rPr lang="en-US" sz="6200" dirty="0" smtClean="0"/>
              <a:t>it </a:t>
            </a:r>
            <a:r>
              <a:rPr lang="en-US" sz="6200" dirty="0"/>
              <a:t>is not suitable for daily applications as it requires complex and difficult laboratory methods.</a:t>
            </a:r>
          </a:p>
          <a:p>
            <a:r>
              <a:rPr lang="en-US" sz="6200" b="1" dirty="0"/>
              <a:t>Endogenous </a:t>
            </a:r>
            <a:r>
              <a:rPr lang="en-US" sz="6200" b="1" dirty="0" err="1"/>
              <a:t>creatinine</a:t>
            </a:r>
            <a:r>
              <a:rPr lang="en-US" sz="6200" b="1" dirty="0"/>
              <a:t> clearance is a generally accepted method</a:t>
            </a:r>
            <a:r>
              <a:rPr lang="en-US" sz="6200" dirty="0"/>
              <a:t>. It may give incorrect results in decreased renal functions as it is secreted from tubules</a:t>
            </a:r>
            <a:r>
              <a:rPr lang="en-US" sz="6200" dirty="0" smtClean="0"/>
              <a:t>.</a:t>
            </a:r>
            <a:r>
              <a:rPr lang="en-US" sz="6200" b="1" dirty="0">
                <a:solidFill>
                  <a:srgbClr val="323232"/>
                </a:solidFill>
                <a:latin typeface="Droid Serif"/>
              </a:rPr>
              <a:t> </a:t>
            </a:r>
            <a:endParaRPr lang="tr-TR" sz="6200" b="1" dirty="0" smtClean="0">
              <a:solidFill>
                <a:srgbClr val="323232"/>
              </a:solidFill>
              <a:latin typeface="Droid Serif"/>
            </a:endParaRPr>
          </a:p>
          <a:p>
            <a:pPr marL="0" indent="0" algn="just">
              <a:buNone/>
            </a:pPr>
            <a:endParaRPr lang="tr-TR" sz="5500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en-US" sz="5500" b="1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CREATİNİNE CLEARANCE </a:t>
            </a:r>
            <a:r>
              <a:rPr lang="en-US" sz="5500" b="1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is a measure of the glomerular filtration rate.</a:t>
            </a:r>
          </a:p>
          <a:p>
            <a:pPr marL="0" indent="0" algn="just">
              <a:buNone/>
            </a:pPr>
            <a:r>
              <a:rPr lang="en-US" sz="55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Urine and serum </a:t>
            </a:r>
            <a:r>
              <a:rPr lang="en-US" sz="55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55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levels are measured and the </a:t>
            </a:r>
            <a:r>
              <a:rPr lang="en-US" sz="55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55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clearance rate is calculated.</a:t>
            </a:r>
          </a:p>
          <a:p>
            <a:pPr algn="just"/>
            <a:endParaRPr lang="tr-TR" sz="5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6200" b="1" dirty="0" smtClean="0">
                <a:solidFill>
                  <a:srgbClr val="C00000"/>
                </a:solidFill>
              </a:rPr>
              <a:t>E</a:t>
            </a:r>
            <a:r>
              <a:rPr lang="en-US" sz="6200" b="1" dirty="0" err="1" smtClean="0">
                <a:solidFill>
                  <a:srgbClr val="C00000"/>
                </a:solidFill>
              </a:rPr>
              <a:t>ndogenous</a:t>
            </a:r>
            <a:endParaRPr lang="tr-TR" sz="6200" b="1" dirty="0" smtClean="0">
              <a:solidFill>
                <a:srgbClr val="C00000"/>
              </a:solidFill>
            </a:endParaRPr>
          </a:p>
          <a:p>
            <a:pPr marL="0" lvl="0" indent="0">
              <a:buClr>
                <a:srgbClr val="D34817"/>
              </a:buClr>
              <a:buNone/>
            </a:pPr>
            <a:r>
              <a:rPr lang="tr-TR" sz="6200" b="1" dirty="0" err="1">
                <a:solidFill>
                  <a:srgbClr val="C00000"/>
                </a:solidFill>
              </a:rPr>
              <a:t>It</a:t>
            </a:r>
            <a:r>
              <a:rPr lang="tr-TR" sz="6200" b="1" dirty="0">
                <a:solidFill>
                  <a:srgbClr val="C00000"/>
                </a:solidFill>
              </a:rPr>
              <a:t> </a:t>
            </a:r>
            <a:r>
              <a:rPr lang="en-US" sz="6200" b="1" dirty="0">
                <a:solidFill>
                  <a:srgbClr val="C00000"/>
                </a:solidFill>
              </a:rPr>
              <a:t>will not be metabolized in the body</a:t>
            </a:r>
            <a:endParaRPr lang="tr-TR" sz="62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6200" b="1" dirty="0" smtClean="0">
                <a:solidFill>
                  <a:srgbClr val="C00000"/>
                </a:solidFill>
              </a:rPr>
              <a:t>M</a:t>
            </a:r>
            <a:r>
              <a:rPr lang="en-US" sz="6200" b="1" dirty="0" err="1" smtClean="0">
                <a:solidFill>
                  <a:srgbClr val="C00000"/>
                </a:solidFill>
              </a:rPr>
              <a:t>ust</a:t>
            </a:r>
            <a:r>
              <a:rPr lang="en-US" sz="6200" b="1" dirty="0" smtClean="0">
                <a:solidFill>
                  <a:srgbClr val="C00000"/>
                </a:solidFill>
              </a:rPr>
              <a:t> </a:t>
            </a:r>
            <a:r>
              <a:rPr lang="en-US" sz="6200" b="1" dirty="0">
                <a:solidFill>
                  <a:srgbClr val="C00000"/>
                </a:solidFill>
              </a:rPr>
              <a:t>be filtered from </a:t>
            </a:r>
            <a:r>
              <a:rPr lang="en-US" sz="6200" b="1" dirty="0" smtClean="0">
                <a:solidFill>
                  <a:srgbClr val="C00000"/>
                </a:solidFill>
              </a:rPr>
              <a:t>glomeruli</a:t>
            </a:r>
            <a:endParaRPr lang="tr-TR" sz="6200" b="1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tr-TR" sz="6200" b="1" dirty="0" smtClean="0">
                <a:solidFill>
                  <a:srgbClr val="C00000"/>
                </a:solidFill>
              </a:rPr>
              <a:t>N</a:t>
            </a:r>
            <a:r>
              <a:rPr lang="en-US" sz="6200" b="1" dirty="0" smtClean="0">
                <a:solidFill>
                  <a:srgbClr val="C00000"/>
                </a:solidFill>
              </a:rPr>
              <a:t>o </a:t>
            </a:r>
            <a:r>
              <a:rPr lang="en-US" sz="6200" b="1" dirty="0">
                <a:solidFill>
                  <a:srgbClr val="C00000"/>
                </a:solidFill>
              </a:rPr>
              <a:t>reabsorption from tubules</a:t>
            </a:r>
            <a:endParaRPr lang="en-US" sz="6200" b="1" dirty="0">
              <a:solidFill>
                <a:srgbClr val="C00000"/>
              </a:solidFill>
            </a:endParaRPr>
          </a:p>
          <a:p>
            <a:endParaRPr lang="tr-TR" sz="6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31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91264" cy="936104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ts val="580"/>
              </a:spcBef>
            </a:pPr>
            <a:r>
              <a:rPr lang="tr-TR" sz="2600" dirty="0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/>
            </a:r>
            <a:br>
              <a:rPr lang="tr-TR" sz="2600" dirty="0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</a:br>
            <a:r>
              <a:rPr lang="tr-TR" sz="260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/>
            </a:r>
            <a:br>
              <a:rPr lang="tr-TR" sz="260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</a:br>
            <a:r>
              <a:rPr lang="tr-TR" sz="2600" dirty="0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/>
            </a:r>
            <a:br>
              <a:rPr lang="tr-TR" sz="2600" dirty="0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</a:br>
            <a:r>
              <a:rPr lang="tr-TR" sz="260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/>
            </a:r>
            <a:br>
              <a:rPr lang="tr-TR" sz="2600" dirty="0">
                <a:solidFill>
                  <a:prstClr val="black"/>
                </a:solidFill>
                <a:latin typeface="Perpetua"/>
                <a:ea typeface="+mn-ea"/>
                <a:cs typeface="+mn-cs"/>
              </a:rPr>
            </a:br>
            <a:r>
              <a:rPr lang="tr-TR" sz="2600" dirty="0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  <a:t/>
            </a:r>
            <a:br>
              <a:rPr lang="tr-TR" sz="2600" dirty="0" smtClean="0">
                <a:solidFill>
                  <a:prstClr val="black"/>
                </a:solidFill>
                <a:latin typeface="Perpetua"/>
                <a:ea typeface="+mn-ea"/>
                <a:cs typeface="+mn-cs"/>
              </a:rPr>
            </a:br>
            <a:r>
              <a:rPr lang="en-US" sz="3100" dirty="0" smtClean="0">
                <a:solidFill>
                  <a:srgbClr val="002060"/>
                </a:solidFill>
                <a:latin typeface="Perpetua"/>
                <a:ea typeface="+mn-ea"/>
                <a:cs typeface="+mn-cs"/>
              </a:rPr>
              <a:t>GLOMERULAR FİLTRATİON </a:t>
            </a:r>
            <a:r>
              <a:rPr lang="en-US" sz="3100" dirty="0" smtClean="0">
                <a:solidFill>
                  <a:srgbClr val="002060"/>
                </a:solidFill>
                <a:latin typeface="Perpetua"/>
                <a:ea typeface="+mn-ea"/>
                <a:cs typeface="+mn-cs"/>
              </a:rPr>
              <a:t>RATE</a:t>
            </a:r>
            <a:r>
              <a:rPr lang="tr-TR" sz="3100" dirty="0" smtClean="0">
                <a:solidFill>
                  <a:srgbClr val="002060"/>
                </a:solidFill>
                <a:latin typeface="Perpetua"/>
                <a:ea typeface="+mn-ea"/>
                <a:cs typeface="+mn-cs"/>
              </a:rPr>
              <a:t>- </a:t>
            </a:r>
            <a:r>
              <a:rPr lang="en-US" sz="1800" b="1" dirty="0" smtClean="0">
                <a:solidFill>
                  <a:srgbClr val="002060"/>
                </a:solidFill>
                <a:latin typeface="Verdana"/>
                <a:ea typeface="+mn-ea"/>
                <a:cs typeface="+mn-cs"/>
              </a:rPr>
              <a:t>CREATİNİNE</a:t>
            </a:r>
            <a:r>
              <a:rPr lang="en-US" sz="3100" dirty="0" smtClean="0">
                <a:solidFill>
                  <a:srgbClr val="002060"/>
                </a:solidFill>
                <a:latin typeface="Perpetua"/>
                <a:ea typeface="+mn-ea"/>
                <a:cs typeface="+mn-cs"/>
              </a:rPr>
              <a:t/>
            </a:r>
            <a:br>
              <a:rPr lang="en-US" sz="3100" dirty="0" smtClean="0">
                <a:solidFill>
                  <a:srgbClr val="002060"/>
                </a:solidFill>
                <a:latin typeface="Perpetua"/>
                <a:ea typeface="+mn-ea"/>
                <a:cs typeface="+mn-cs"/>
              </a:rPr>
            </a:br>
            <a:endParaRPr lang="tr-TR" sz="3100" dirty="0">
              <a:solidFill>
                <a:srgbClr val="00206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5724128" y="908720"/>
            <a:ext cx="2952328" cy="4824536"/>
          </a:xfrm>
        </p:spPr>
        <p:txBody>
          <a:bodyPr>
            <a:normAutofit/>
          </a:bodyPr>
          <a:lstStyle/>
          <a:p>
            <a:pPr marL="0" lvl="0" indent="0">
              <a:buClr>
                <a:srgbClr val="D34817"/>
              </a:buClr>
              <a:buNone/>
            </a:pPr>
            <a:endParaRPr lang="en-US" sz="1500" dirty="0">
              <a:solidFill>
                <a:prstClr val="black"/>
              </a:solidFill>
            </a:endParaRPr>
          </a:p>
          <a:p>
            <a:pPr lvl="0">
              <a:buClr>
                <a:srgbClr val="D34817"/>
              </a:buClr>
            </a:pPr>
            <a:endParaRPr lang="tr-TR" sz="16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D34817"/>
              </a:buClr>
            </a:pPr>
            <a:endParaRPr lang="tr-T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D34817"/>
              </a:buClr>
            </a:pPr>
            <a:r>
              <a:rPr lang="en-US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Shows </a:t>
            </a: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the kidney's ability to concentrate</a:t>
            </a:r>
          </a:p>
          <a:p>
            <a:pPr lvl="0">
              <a:buClr>
                <a:srgbClr val="D34817"/>
              </a:buClr>
            </a:pP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E. 0.9- 1.5 mg / dl (serum)</a:t>
            </a:r>
            <a:endParaRPr lang="tr-T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D34817"/>
              </a:buClr>
            </a:pPr>
            <a:r>
              <a:rPr lang="en-US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K: 0.7 - 1.3 mg / dl (serum) </a:t>
            </a:r>
            <a:endParaRPr lang="tr-T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D34817"/>
              </a:buClr>
            </a:pPr>
            <a:endParaRPr lang="tr-TR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>
              <a:buClr>
                <a:srgbClr val="D34817"/>
              </a:buClr>
              <a:buNone/>
            </a:pPr>
            <a:endParaRPr lang="en-US" sz="1600" b="1" dirty="0">
              <a:solidFill>
                <a:srgbClr val="002060"/>
              </a:solidFill>
            </a:endParaRPr>
          </a:p>
          <a:p>
            <a:pPr lvl="0">
              <a:buClr>
                <a:srgbClr val="D34817"/>
              </a:buClr>
            </a:pPr>
            <a:endParaRPr lang="en-US" sz="1600" b="1" dirty="0">
              <a:solidFill>
                <a:prstClr val="black"/>
              </a:solidFill>
            </a:endParaRPr>
          </a:p>
          <a:p>
            <a:pPr lvl="0">
              <a:buClr>
                <a:srgbClr val="D34817"/>
              </a:buClr>
            </a:pPr>
            <a:endParaRPr lang="tr-TR" sz="1600" dirty="0">
              <a:solidFill>
                <a:prstClr val="black"/>
              </a:solidFill>
            </a:endParaRPr>
          </a:p>
          <a:p>
            <a:endParaRPr lang="tr-TR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5184576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6932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72400" cy="1143000"/>
          </a:xfrm>
        </p:spPr>
        <p:txBody>
          <a:bodyPr/>
          <a:lstStyle/>
          <a:p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251520" y="1700808"/>
            <a:ext cx="877636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>
              <a:solidFill>
                <a:srgbClr val="000000"/>
              </a:solidFill>
              <a:latin typeface="Verdana"/>
            </a:endParaRPr>
          </a:p>
          <a:p>
            <a:endParaRPr lang="tr-TR" dirty="0">
              <a:solidFill>
                <a:srgbClr val="000000"/>
              </a:solidFill>
              <a:latin typeface="Verdana"/>
            </a:endParaRPr>
          </a:p>
          <a:p>
            <a:endParaRPr lang="tr-TR" dirty="0" smtClean="0">
              <a:solidFill>
                <a:srgbClr val="000000"/>
              </a:solidFill>
              <a:latin typeface="Verdana"/>
            </a:endParaRPr>
          </a:p>
          <a:p>
            <a:endParaRPr lang="tr-TR" dirty="0">
              <a:solidFill>
                <a:srgbClr val="000000"/>
              </a:solidFill>
              <a:latin typeface="Verdana"/>
            </a:endParaRPr>
          </a:p>
          <a:p>
            <a:endParaRPr lang="tr-TR" dirty="0" smtClean="0">
              <a:solidFill>
                <a:srgbClr val="000000"/>
              </a:solidFill>
              <a:latin typeface="Verdana"/>
            </a:endParaRPr>
          </a:p>
          <a:p>
            <a:endParaRPr lang="tr-TR" dirty="0">
              <a:solidFill>
                <a:srgbClr val="000000"/>
              </a:solidFill>
              <a:latin typeface="Verdana"/>
            </a:endParaRPr>
          </a:p>
          <a:p>
            <a:endParaRPr lang="tr-TR" dirty="0" smtClean="0">
              <a:solidFill>
                <a:srgbClr val="000000"/>
              </a:solidFill>
              <a:latin typeface="Verdana"/>
            </a:endParaRPr>
          </a:p>
          <a:p>
            <a:endParaRPr lang="tr-TR" dirty="0">
              <a:solidFill>
                <a:srgbClr val="000000"/>
              </a:solidFill>
              <a:latin typeface="Verdana"/>
            </a:endParaRPr>
          </a:p>
          <a:p>
            <a:endParaRPr lang="tr-TR" dirty="0" smtClean="0">
              <a:solidFill>
                <a:srgbClr val="000000"/>
              </a:solidFill>
              <a:latin typeface="Verdana"/>
            </a:endParaRPr>
          </a:p>
          <a:p>
            <a:endParaRPr lang="tr-TR" dirty="0">
              <a:solidFill>
                <a:srgbClr val="000000"/>
              </a:solidFill>
              <a:latin typeface="Verdana"/>
            </a:endParaRPr>
          </a:p>
          <a:p>
            <a:endParaRPr lang="tr-TR" dirty="0" smtClean="0">
              <a:solidFill>
                <a:srgbClr val="000000"/>
              </a:solidFill>
              <a:latin typeface="Verdana"/>
            </a:endParaRPr>
          </a:p>
          <a:p>
            <a:endParaRPr lang="tr-TR" dirty="0" smtClean="0">
              <a:solidFill>
                <a:srgbClr val="000000"/>
              </a:solidFill>
              <a:latin typeface="Verdana"/>
            </a:endParaRPr>
          </a:p>
          <a:p>
            <a:pPr algn="just"/>
            <a:r>
              <a:rPr lang="en-US" b="1" dirty="0" err="1" smtClean="0">
                <a:solidFill>
                  <a:srgbClr val="C00000"/>
                </a:solidFill>
                <a:latin typeface="Verdana"/>
              </a:rPr>
              <a:t>Creatinine</a:t>
            </a:r>
            <a:r>
              <a:rPr lang="en-US" b="1" dirty="0" smtClean="0">
                <a:solidFill>
                  <a:srgbClr val="C00000"/>
                </a:solidFill>
                <a:latin typeface="Verdana"/>
              </a:rPr>
              <a:t> is mainly derived from the metabolism of </a:t>
            </a:r>
            <a:r>
              <a:rPr lang="en-US" b="1" dirty="0" err="1" smtClean="0">
                <a:solidFill>
                  <a:srgbClr val="C00000"/>
                </a:solidFill>
                <a:latin typeface="Verdana"/>
              </a:rPr>
              <a:t>creatine</a:t>
            </a:r>
            <a:r>
              <a:rPr lang="en-US" b="1" dirty="0" smtClean="0">
                <a:solidFill>
                  <a:srgbClr val="C00000"/>
                </a:solidFill>
                <a:latin typeface="Verdana"/>
              </a:rPr>
              <a:t> in muscle</a:t>
            </a:r>
            <a:r>
              <a:rPr lang="en-US" dirty="0" smtClean="0">
                <a:solidFill>
                  <a:srgbClr val="000000"/>
                </a:solidFill>
                <a:latin typeface="Verdana"/>
              </a:rPr>
              <a:t>, and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its generation is proportional to the total muscle mass.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 a result, mean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generation is higher in men than in women, in younger than in older individuals, and in blacks than in whites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 This leads to differences in serum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concentration according to 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age, gender, and race, 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even after adjusting for GFR. 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577"/>
            <a:ext cx="8848374" cy="4626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460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3901" y="1844825"/>
            <a:ext cx="7490467" cy="16561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323232"/>
                </a:solidFill>
                <a:latin typeface="Droid Serif"/>
              </a:rPr>
              <a:t>U = number of mg /</a:t>
            </a:r>
            <a:r>
              <a:rPr lang="en-US" dirty="0" err="1">
                <a:solidFill>
                  <a:srgbClr val="323232"/>
                </a:solidFill>
                <a:latin typeface="Droid Serif"/>
              </a:rPr>
              <a:t>dL</a:t>
            </a:r>
            <a:r>
              <a:rPr lang="en-US" dirty="0">
                <a:solidFill>
                  <a:srgbClr val="323232"/>
                </a:solidFill>
                <a:latin typeface="Droid Serif"/>
              </a:rPr>
              <a:t> of </a:t>
            </a:r>
            <a:r>
              <a:rPr lang="en-US" dirty="0" err="1">
                <a:solidFill>
                  <a:srgbClr val="323232"/>
                </a:solidFill>
                <a:latin typeface="Droid Serif"/>
              </a:rPr>
              <a:t>creatinine</a:t>
            </a:r>
            <a:r>
              <a:rPr lang="en-US" dirty="0">
                <a:solidFill>
                  <a:srgbClr val="323232"/>
                </a:solidFill>
                <a:latin typeface="Droid Serif"/>
              </a:rPr>
              <a:t> excreted in the urine in 24 hours.</a:t>
            </a:r>
          </a:p>
          <a:p>
            <a:pPr marL="0" indent="0">
              <a:buNone/>
            </a:pPr>
            <a:r>
              <a:rPr lang="en-US" dirty="0">
                <a:solidFill>
                  <a:srgbClr val="323232"/>
                </a:solidFill>
                <a:latin typeface="Droid Serif"/>
              </a:rPr>
              <a:t>V = volume of urine in mL per minute.</a:t>
            </a:r>
          </a:p>
          <a:p>
            <a:pPr marL="0" indent="0">
              <a:buNone/>
            </a:pPr>
            <a:r>
              <a:rPr lang="en-US" dirty="0">
                <a:solidFill>
                  <a:srgbClr val="323232"/>
                </a:solidFill>
                <a:latin typeface="Droid Serif"/>
              </a:rPr>
              <a:t>P = serum </a:t>
            </a:r>
            <a:r>
              <a:rPr lang="en-US" dirty="0" err="1">
                <a:solidFill>
                  <a:srgbClr val="323232"/>
                </a:solidFill>
                <a:latin typeface="Droid Serif"/>
              </a:rPr>
              <a:t>creatinine</a:t>
            </a:r>
            <a:r>
              <a:rPr lang="en-US" dirty="0">
                <a:solidFill>
                  <a:srgbClr val="323232"/>
                </a:solidFill>
                <a:latin typeface="Droid Serif"/>
              </a:rPr>
              <a:t> mg/</a:t>
            </a:r>
            <a:r>
              <a:rPr lang="en-US" dirty="0" err="1">
                <a:solidFill>
                  <a:srgbClr val="323232"/>
                </a:solidFill>
                <a:latin typeface="Droid Serif"/>
              </a:rPr>
              <a:t>dL</a:t>
            </a:r>
            <a:r>
              <a:rPr lang="en-US" dirty="0">
                <a:solidFill>
                  <a:srgbClr val="323232"/>
                </a:solidFill>
                <a:latin typeface="Droid Serif"/>
              </a:rPr>
              <a:t>.</a:t>
            </a:r>
          </a:p>
          <a:p>
            <a:pPr marL="0" indent="0">
              <a:buNone/>
            </a:pPr>
            <a:endParaRPr lang="tr-TR" dirty="0" smtClean="0">
              <a:solidFill>
                <a:srgbClr val="323232"/>
              </a:solidFill>
              <a:latin typeface="Droid Serif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23232"/>
                </a:solidFill>
                <a:latin typeface="Droid Serif"/>
              </a:rPr>
              <a:t>1.73/A </a:t>
            </a:r>
            <a:r>
              <a:rPr lang="en-US" dirty="0">
                <a:solidFill>
                  <a:srgbClr val="323232"/>
                </a:solidFill>
                <a:latin typeface="Droid Serif"/>
              </a:rPr>
              <a:t>is a body surface area.</a:t>
            </a:r>
          </a:p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4013"/>
            <a:ext cx="3600399" cy="1470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9036496" cy="323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34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28" y="116632"/>
            <a:ext cx="8806960" cy="6283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71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498178"/>
          </a:xfrm>
        </p:spPr>
        <p:txBody>
          <a:bodyPr>
            <a:normAutofit/>
          </a:bodyPr>
          <a:lstStyle/>
          <a:p>
            <a:pPr lvl="0">
              <a:spcBef>
                <a:spcPts val="580"/>
              </a:spcBef>
            </a:pPr>
            <a:r>
              <a:rPr lang="en-US" sz="3200" b="1" dirty="0" smtClean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CREATİNİNE CLEARANCE</a:t>
            </a:r>
            <a: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en-US" sz="3200" b="1" dirty="0">
                <a:solidFill>
                  <a:srgbClr val="C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tr-TR" sz="3200" dirty="0">
              <a:solidFill>
                <a:srgbClr val="C0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395536" y="1447800"/>
            <a:ext cx="4392488" cy="4572000"/>
          </a:xfrm>
        </p:spPr>
        <p:txBody>
          <a:bodyPr>
            <a:normAutofit/>
          </a:bodyPr>
          <a:lstStyle/>
          <a:p>
            <a:endParaRPr lang="tr-TR" b="1" dirty="0" smtClean="0">
              <a:solidFill>
                <a:srgbClr val="323232"/>
              </a:solidFill>
              <a:latin typeface="Droid Serif"/>
            </a:endParaRP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2060"/>
                </a:solidFill>
                <a:latin typeface="Droid Serif"/>
              </a:rPr>
              <a:t>Increased </a:t>
            </a:r>
            <a:r>
              <a:rPr lang="en-US" sz="2000" b="1" dirty="0">
                <a:solidFill>
                  <a:srgbClr val="002060"/>
                </a:solidFill>
                <a:latin typeface="Droid Serif"/>
              </a:rPr>
              <a:t>Values: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23232"/>
                </a:solidFill>
                <a:latin typeface="Droid Serif"/>
              </a:rPr>
              <a:t>This has no clinical significance, suspect some error in the collection procedure.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dirty="0">
                <a:solidFill>
                  <a:srgbClr val="323232"/>
                </a:solidFill>
                <a:latin typeface="Droid Serif"/>
              </a:rPr>
              <a:t>Pregnancy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dirty="0">
                <a:solidFill>
                  <a:srgbClr val="323232"/>
                </a:solidFill>
                <a:latin typeface="Droid Serif"/>
              </a:rPr>
              <a:t>Exercise.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2000" dirty="0">
                <a:solidFill>
                  <a:srgbClr val="323232"/>
                </a:solidFill>
                <a:latin typeface="Droid Serif"/>
              </a:rPr>
              <a:t>High cardiac output syndrome.</a:t>
            </a:r>
          </a:p>
          <a:p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lvl="0">
              <a:buClr>
                <a:srgbClr val="D34817"/>
              </a:buClr>
            </a:pPr>
            <a:endParaRPr lang="tr-TR" sz="1600" b="1" dirty="0" smtClean="0">
              <a:solidFill>
                <a:srgbClr val="323232"/>
              </a:solidFill>
              <a:latin typeface="Droid Serif"/>
            </a:endParaRPr>
          </a:p>
          <a:p>
            <a:pPr marL="0" lvl="0" indent="0">
              <a:buClr>
                <a:srgbClr val="D34817"/>
              </a:buClr>
              <a:buNone/>
            </a:pPr>
            <a:r>
              <a:rPr lang="en-US" sz="1800" b="1" dirty="0" smtClean="0">
                <a:solidFill>
                  <a:srgbClr val="323232"/>
                </a:solidFill>
                <a:latin typeface="Droid Serif"/>
              </a:rPr>
              <a:t>Decreased </a:t>
            </a:r>
            <a:r>
              <a:rPr lang="en-US" sz="1800" b="1" dirty="0">
                <a:solidFill>
                  <a:srgbClr val="323232"/>
                </a:solidFill>
                <a:latin typeface="Droid Serif"/>
              </a:rPr>
              <a:t>Values: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en-US" sz="1800" b="1" dirty="0" smtClean="0">
                <a:solidFill>
                  <a:srgbClr val="002060"/>
                </a:solidFill>
                <a:latin typeface="Droid Serif"/>
              </a:rPr>
              <a:t>it </a:t>
            </a:r>
            <a:r>
              <a:rPr lang="en-US" sz="1800" b="1" dirty="0">
                <a:solidFill>
                  <a:srgbClr val="002060"/>
                </a:solidFill>
                <a:latin typeface="Droid Serif"/>
              </a:rPr>
              <a:t>is a very sensitive indicator of decreased glomerular filtration rate</a:t>
            </a:r>
            <a:r>
              <a:rPr lang="en-US" sz="1800" dirty="0">
                <a:solidFill>
                  <a:srgbClr val="323232"/>
                </a:solidFill>
                <a:latin typeface="Droid Serif"/>
              </a:rPr>
              <a:t>.</a:t>
            </a:r>
          </a:p>
          <a:p>
            <a:pPr marL="742950" lvl="1" indent="-285750">
              <a:buClr>
                <a:srgbClr val="9B2D1F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323232"/>
                </a:solidFill>
                <a:latin typeface="Droid Serif"/>
              </a:rPr>
              <a:t>Diseases of the kidney with impaired renal function.</a:t>
            </a:r>
          </a:p>
          <a:p>
            <a:pPr marL="742950" lvl="1" indent="-285750">
              <a:buClr>
                <a:srgbClr val="9B2D1F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323232"/>
                </a:solidFill>
                <a:latin typeface="Droid Serif"/>
              </a:rPr>
              <a:t>Congestive heart failure.</a:t>
            </a:r>
          </a:p>
          <a:p>
            <a:pPr marL="742950" lvl="1" indent="-285750">
              <a:buClr>
                <a:srgbClr val="9B2D1F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323232"/>
                </a:solidFill>
                <a:latin typeface="Droid Serif"/>
              </a:rPr>
              <a:t>Cirrhosis with ascites.</a:t>
            </a:r>
          </a:p>
          <a:p>
            <a:pPr marL="742950" lvl="1" indent="-285750">
              <a:buClr>
                <a:srgbClr val="9B2D1F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323232"/>
                </a:solidFill>
                <a:latin typeface="Droid Serif"/>
              </a:rPr>
              <a:t>Shock.</a:t>
            </a:r>
          </a:p>
          <a:p>
            <a:pPr marL="742950" lvl="1" indent="-285750">
              <a:buClr>
                <a:srgbClr val="9B2D1F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323232"/>
                </a:solidFill>
                <a:latin typeface="Droid Serif"/>
              </a:rPr>
              <a:t>Dehydration (loss of body fluids).</a:t>
            </a:r>
          </a:p>
          <a:p>
            <a:pPr marL="742950" lvl="1" indent="-285750">
              <a:buClr>
                <a:srgbClr val="9B2D1F"/>
              </a:buClr>
              <a:buFont typeface="+mj-lt"/>
              <a:buAutoNum type="arabicPeriod"/>
            </a:pPr>
            <a:r>
              <a:rPr lang="en-US" sz="1800" dirty="0">
                <a:solidFill>
                  <a:srgbClr val="323232"/>
                </a:solidFill>
                <a:latin typeface="Droid Serif"/>
              </a:rPr>
              <a:t>Bladder outlet obstruction.</a:t>
            </a:r>
          </a:p>
          <a:p>
            <a:pPr marL="0" lvl="0" indent="0">
              <a:buClr>
                <a:srgbClr val="D34817"/>
              </a:buClr>
              <a:buNone/>
            </a:pPr>
            <a:r>
              <a:rPr lang="en-US" sz="1800" dirty="0">
                <a:solidFill>
                  <a:srgbClr val="323232"/>
                </a:solidFill>
                <a:latin typeface="Droid Serif"/>
              </a:rPr>
              <a:t> 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715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3"/>
            <a:ext cx="8640960" cy="360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4274418" cy="2597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28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23528" y="332657"/>
            <a:ext cx="8373616" cy="576064"/>
          </a:xfrm>
        </p:spPr>
        <p:txBody>
          <a:bodyPr>
            <a:noAutofit/>
          </a:bodyPr>
          <a:lstStyle/>
          <a:p>
            <a:pPr algn="ctr"/>
            <a:r>
              <a:rPr lang="tr-TR" sz="3600" dirty="0" smtClean="0">
                <a:solidFill>
                  <a:srgbClr val="002060"/>
                </a:solidFill>
              </a:rPr>
              <a:t>UREA</a:t>
            </a:r>
            <a:endParaRPr lang="tr-TR" sz="3600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78921"/>
            <a:ext cx="8352928" cy="4059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79512" y="5138738"/>
            <a:ext cx="8964488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600" b="1" dirty="0" smtClean="0">
                <a:solidFill>
                  <a:srgbClr val="444444"/>
                </a:solidFill>
                <a:latin typeface="Open Sans"/>
              </a:rPr>
              <a:t>I</a:t>
            </a:r>
            <a:r>
              <a:rPr lang="en-US" sz="1600" b="1" dirty="0" smtClean="0">
                <a:solidFill>
                  <a:srgbClr val="444444"/>
                </a:solidFill>
                <a:latin typeface="Open Sans"/>
              </a:rPr>
              <a:t>n </a:t>
            </a:r>
            <a:r>
              <a:rPr lang="en-US" sz="1600" b="1" dirty="0">
                <a:solidFill>
                  <a:srgbClr val="444444"/>
                </a:solidFill>
                <a:latin typeface="Open Sans"/>
              </a:rPr>
              <a:t>humans and mammals, almost 80% of the nitrogen excreted is in the form of urea</a:t>
            </a:r>
            <a:r>
              <a:rPr lang="en-US" sz="1600" dirty="0">
                <a:solidFill>
                  <a:srgbClr val="444444"/>
                </a:solidFill>
                <a:latin typeface="Open Sans"/>
              </a:rPr>
              <a:t>, which is produced through a series of reactions occurring in the cytosol and mitochondrial matrix of liver </a:t>
            </a:r>
            <a:r>
              <a:rPr lang="en-US" sz="1600" dirty="0" smtClean="0">
                <a:solidFill>
                  <a:srgbClr val="444444"/>
                </a:solidFill>
                <a:latin typeface="Open Sans"/>
              </a:rPr>
              <a:t>cells</a:t>
            </a:r>
            <a:r>
              <a:rPr lang="tr-TR" sz="1600" dirty="0" smtClean="0">
                <a:solidFill>
                  <a:srgbClr val="444444"/>
                </a:solidFill>
                <a:latin typeface="Open Sans"/>
              </a:rPr>
              <a:t>. </a:t>
            </a:r>
            <a:r>
              <a:rPr lang="en-US" sz="1600" b="1" dirty="0" smtClean="0">
                <a:solidFill>
                  <a:srgbClr val="444444"/>
                </a:solidFill>
                <a:latin typeface="Open Sans"/>
              </a:rPr>
              <a:t>Ammonia </a:t>
            </a:r>
            <a:r>
              <a:rPr lang="en-US" sz="1600" b="1" dirty="0">
                <a:solidFill>
                  <a:srgbClr val="444444"/>
                </a:solidFill>
                <a:latin typeface="Open Sans"/>
              </a:rPr>
              <a:t>is a toxic product of nitrogen metabolism that should be removed from our body</a:t>
            </a:r>
            <a:r>
              <a:rPr lang="en-US" sz="1600" dirty="0">
                <a:solidFill>
                  <a:srgbClr val="444444"/>
                </a:solidFill>
                <a:latin typeface="Open Sans"/>
              </a:rPr>
              <a:t>. </a:t>
            </a:r>
            <a:r>
              <a:rPr lang="en-US" sz="1600" b="1" dirty="0">
                <a:solidFill>
                  <a:srgbClr val="444444"/>
                </a:solidFill>
                <a:latin typeface="Open Sans"/>
              </a:rPr>
              <a:t>The urea cycle converts excess ammonia into urea in the mitochondria of liver cells. </a:t>
            </a:r>
            <a:r>
              <a:rPr lang="en-US" sz="1600" b="1" dirty="0">
                <a:solidFill>
                  <a:srgbClr val="7030A0"/>
                </a:solidFill>
                <a:latin typeface="Open Sans"/>
              </a:rPr>
              <a:t>The urea forms, then enters the blood stream, is filtered by the kidneys and is ultimately excreted in the urine</a:t>
            </a:r>
            <a:r>
              <a:rPr lang="en-US" b="1" dirty="0">
                <a:solidFill>
                  <a:srgbClr val="7030A0"/>
                </a:solidFill>
                <a:latin typeface="Open Sans"/>
              </a:rPr>
              <a:t>.</a:t>
            </a:r>
            <a:endParaRPr lang="tr-T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634082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 smtClean="0"/>
              <a:t>BLOOD UREA NITROGEN</a:t>
            </a:r>
            <a:endParaRPr lang="tr-TR" sz="24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980728"/>
            <a:ext cx="8280920" cy="2808312"/>
          </a:xfrm>
        </p:spPr>
        <p:txBody>
          <a:bodyPr>
            <a:normAutofit fontScale="55000" lnSpcReduction="20000"/>
          </a:bodyPr>
          <a:lstStyle/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latin typeface="Droid Serif"/>
              </a:rPr>
              <a:t>Blood urea molecule: O = C = ( NH2 )2 .</a:t>
            </a:r>
          </a:p>
          <a:p>
            <a:pPr>
              <a:buFont typeface="+mj-lt"/>
              <a:buAutoNum type="arabicPeriod"/>
            </a:pPr>
            <a:r>
              <a:rPr lang="en-US" b="1" dirty="0">
                <a:solidFill>
                  <a:srgbClr val="323232"/>
                </a:solidFill>
                <a:latin typeface="Droid Serif"/>
              </a:rPr>
              <a:t>Urease enzyme can split urea into ammonia and carbon dioxide.</a:t>
            </a:r>
          </a:p>
          <a:p>
            <a:pPr marL="0" indent="0">
              <a:buNone/>
            </a:pPr>
            <a:endParaRPr lang="tr-TR" dirty="0" smtClean="0">
              <a:solidFill>
                <a:srgbClr val="323232"/>
              </a:solidFill>
              <a:latin typeface="Droid Serif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323232"/>
                </a:solidFill>
                <a:latin typeface="Droid Serif"/>
              </a:rPr>
              <a:t>The </a:t>
            </a:r>
            <a:r>
              <a:rPr lang="en-US" b="1" dirty="0">
                <a:solidFill>
                  <a:srgbClr val="323232"/>
                </a:solidFill>
                <a:latin typeface="Droid Serif"/>
              </a:rPr>
              <a:t>molecular weight of urea = 60 </a:t>
            </a:r>
            <a:r>
              <a:rPr lang="en-US" b="1" dirty="0" smtClean="0">
                <a:solidFill>
                  <a:srgbClr val="323232"/>
                </a:solidFill>
                <a:latin typeface="Droid Serif"/>
              </a:rPr>
              <a:t>grams</a:t>
            </a:r>
            <a:endParaRPr lang="tr-TR" b="1" dirty="0" smtClean="0">
              <a:solidFill>
                <a:srgbClr val="323232"/>
              </a:solidFill>
              <a:latin typeface="Droid Serif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323232"/>
                </a:solidFill>
                <a:latin typeface="Droid Serif"/>
              </a:rPr>
              <a:t>Each </a:t>
            </a:r>
            <a:r>
              <a:rPr lang="en-US" b="1" dirty="0">
                <a:solidFill>
                  <a:srgbClr val="323232"/>
                </a:solidFill>
                <a:latin typeface="Droid Serif"/>
              </a:rPr>
              <a:t>molecule contains nitrogen = 28 grams. This is called blood urea nitrogen (BUN).</a:t>
            </a:r>
          </a:p>
          <a:p>
            <a:pPr marL="457200" lvl="1" indent="0">
              <a:buNone/>
            </a:pPr>
            <a:endParaRPr lang="en-US" dirty="0">
              <a:solidFill>
                <a:srgbClr val="323232"/>
              </a:solidFill>
              <a:latin typeface="Droid Serif"/>
            </a:endParaRPr>
          </a:p>
          <a:p>
            <a:pPr marL="457200" lvl="1" indent="0" algn="ctr">
              <a:buNone/>
            </a:pPr>
            <a:r>
              <a:rPr lang="en-US" b="1" dirty="0">
                <a:latin typeface="Droid Serif"/>
              </a:rPr>
              <a:t>The serum concentration of 28 mg/</a:t>
            </a:r>
            <a:r>
              <a:rPr lang="en-US" b="1" dirty="0" err="1">
                <a:latin typeface="Droid Serif"/>
              </a:rPr>
              <a:t>dL</a:t>
            </a:r>
            <a:r>
              <a:rPr lang="en-US" b="1" dirty="0">
                <a:latin typeface="Droid Serif"/>
              </a:rPr>
              <a:t> of urea – nitrogen is equivalent to 60 mg/</a:t>
            </a:r>
            <a:r>
              <a:rPr lang="en-US" b="1" dirty="0" err="1">
                <a:latin typeface="Droid Serif"/>
              </a:rPr>
              <a:t>dL</a:t>
            </a:r>
            <a:r>
              <a:rPr lang="en-US" b="1" dirty="0">
                <a:latin typeface="Droid Serif"/>
              </a:rPr>
              <a:t> of urea or 10 </a:t>
            </a:r>
            <a:r>
              <a:rPr lang="en-US" b="1" dirty="0" err="1">
                <a:latin typeface="Droid Serif"/>
              </a:rPr>
              <a:t>mmol</a:t>
            </a:r>
            <a:r>
              <a:rPr lang="en-US" b="1" dirty="0">
                <a:latin typeface="Droid Serif"/>
              </a:rPr>
              <a:t>/L of urea or urea-nitrogen in SI units</a:t>
            </a:r>
            <a:r>
              <a:rPr lang="en-US" b="1" dirty="0" smtClean="0">
                <a:latin typeface="Droid Serif"/>
              </a:rPr>
              <a:t>.</a:t>
            </a:r>
            <a:endParaRPr lang="tr-TR" b="1" dirty="0" smtClean="0">
              <a:latin typeface="Droid Serif"/>
            </a:endParaRPr>
          </a:p>
          <a:p>
            <a:pPr marL="742950" lvl="1" indent="-285750" algn="ctr">
              <a:buFont typeface="+mj-lt"/>
              <a:buAutoNum type="arabicPeriod" startAt="3"/>
            </a:pPr>
            <a:endParaRPr lang="en-US" b="1" dirty="0">
              <a:latin typeface="Droid Serif"/>
            </a:endParaRPr>
          </a:p>
          <a:p>
            <a:pPr marL="0" indent="0" algn="ctr">
              <a:buNone/>
            </a:pPr>
            <a:r>
              <a:rPr lang="en-US" b="1" dirty="0" smtClean="0">
                <a:latin typeface="Droid Serif"/>
              </a:rPr>
              <a:t>The </a:t>
            </a:r>
            <a:r>
              <a:rPr lang="en-US" b="1" dirty="0">
                <a:latin typeface="Droid Serif"/>
              </a:rPr>
              <a:t>measurement of urea nitrogen gives an idea of the ratio between excretion and production of urea.</a:t>
            </a:r>
          </a:p>
          <a:p>
            <a:pPr algn="ctr"/>
            <a:endParaRPr lang="tr-TR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8064896" cy="3212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81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32323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BUN/</a:t>
            </a:r>
            <a:r>
              <a:rPr lang="tr-TR" sz="2800" b="1" dirty="0" err="1" smtClean="0">
                <a:solidFill>
                  <a:srgbClr val="32323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Creatinine</a:t>
            </a:r>
            <a:r>
              <a:rPr lang="tr-TR" sz="2800" b="1" dirty="0" smtClean="0">
                <a:solidFill>
                  <a:srgbClr val="32323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tr-TR" sz="2800" b="1" dirty="0" err="1">
                <a:solidFill>
                  <a:srgbClr val="32323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Ratio</a:t>
            </a:r>
            <a:r>
              <a:rPr lang="tr-TR" sz="2800" b="1" dirty="0">
                <a:solidFill>
                  <a:srgbClr val="32323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tr-TR" sz="2800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14282" y="1052736"/>
            <a:ext cx="8678198" cy="5629054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Normal</a:t>
            </a:r>
          </a:p>
          <a:p>
            <a:pPr>
              <a:buFont typeface="Arial"/>
              <a:buChar char="•"/>
            </a:pPr>
            <a:r>
              <a:rPr lang="en-US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BUN / </a:t>
            </a:r>
            <a:r>
              <a:rPr lang="en-US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ratio = 10 :1 = 6 to 25</a:t>
            </a:r>
          </a:p>
          <a:p>
            <a:pPr marL="742950" lvl="1" indent="-285750">
              <a:buFont typeface="Arial"/>
              <a:buChar char="•"/>
            </a:pPr>
            <a:r>
              <a:rPr lang="en-US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optimum adult level = </a:t>
            </a:r>
            <a:r>
              <a:rPr lang="en-US" sz="18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15.5</a:t>
            </a:r>
            <a:endParaRPr lang="tr-TR" sz="1800" dirty="0" smtClean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pPr marL="742950" lvl="1" indent="-285750">
              <a:buFont typeface="Arial"/>
              <a:buChar char="•"/>
            </a:pPr>
            <a:endParaRPr lang="en-US" sz="1800" dirty="0">
              <a:solidFill>
                <a:srgbClr val="32323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tr-TR" sz="1800" b="1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BUN/</a:t>
            </a:r>
            <a:r>
              <a:rPr lang="tr-TR" sz="1800" b="1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tr-TR" sz="1800" b="1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b="1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Ratio</a:t>
            </a:r>
            <a:r>
              <a:rPr lang="tr-TR" sz="1800" b="1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1800" b="1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Raised</a:t>
            </a:r>
            <a:r>
              <a:rPr lang="tr-TR" sz="1800" b="1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1800" b="1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This</a:t>
            </a:r>
            <a:r>
              <a:rPr lang="tr-TR" sz="1800" b="1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1800" b="1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Suggestive</a:t>
            </a:r>
            <a:r>
              <a:rPr lang="tr-TR" sz="1800" b="1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Of:</a:t>
            </a:r>
          </a:p>
          <a:p>
            <a:pPr marL="0" indent="0">
              <a:buNone/>
            </a:pPr>
            <a:r>
              <a:rPr lang="tr-TR" sz="1800" dirty="0" smtClean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Prerenal</a:t>
            </a:r>
            <a:r>
              <a:rPr lang="tr-TR" sz="1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azotemia</a:t>
            </a:r>
            <a:r>
              <a:rPr lang="tr-TR" sz="18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There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poor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renal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perfusion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hypovolemia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hypotension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tr-TR" sz="18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Postrenal</a:t>
            </a:r>
            <a:r>
              <a:rPr lang="tr-TR" sz="1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azotemia</a:t>
            </a:r>
            <a:r>
              <a:rPr lang="tr-TR" sz="1800" b="1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Seen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congestive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heart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failure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Urinary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tract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obstruction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Gastrointestinal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bleeding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lvl="1" indent="-285750">
              <a:buFont typeface="+mj-lt"/>
              <a:buAutoNum type="arabicPeriod"/>
            </a:pPr>
            <a:r>
              <a:rPr lang="tr-TR" sz="1800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Trauma</a:t>
            </a:r>
            <a:r>
              <a:rPr lang="tr-TR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BUN/</a:t>
            </a:r>
            <a:r>
              <a:rPr lang="en-US" sz="1800" b="1" dirty="0" err="1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Creatinine</a:t>
            </a:r>
            <a:r>
              <a:rPr lang="en-US" sz="1800" b="1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 Ratio Is Decreased Suggestive Of:</a:t>
            </a:r>
          </a:p>
          <a:p>
            <a:pPr marL="0" indent="0"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This is rare and seen in: 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 Dietary protein deficiency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sz="1800" dirty="0">
                <a:solidFill>
                  <a:srgbClr val="323232"/>
                </a:solidFill>
                <a:latin typeface="Times New Roman" pitchFamily="18" charset="0"/>
                <a:cs typeface="Times New Roman" pitchFamily="18" charset="0"/>
              </a:rPr>
              <a:t>  Severe liver disease</a:t>
            </a:r>
          </a:p>
          <a:p>
            <a:endParaRPr lang="tr-TR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886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>
                <a:solidFill>
                  <a:srgbClr val="333333"/>
                </a:solidFill>
                <a:latin typeface="Droid Sans"/>
              </a:rPr>
              <a:t>Why</a:t>
            </a:r>
            <a:r>
              <a:rPr lang="tr-TR" b="1" dirty="0">
                <a:solidFill>
                  <a:srgbClr val="333333"/>
                </a:solidFill>
                <a:latin typeface="Droid Sans"/>
              </a:rPr>
              <a:t> Test </a:t>
            </a:r>
            <a:r>
              <a:rPr lang="tr-TR" b="1" dirty="0" err="1" smtClean="0">
                <a:solidFill>
                  <a:srgbClr val="333333"/>
                </a:solidFill>
                <a:latin typeface="Droid Sans"/>
              </a:rPr>
              <a:t>Kidney</a:t>
            </a:r>
            <a:r>
              <a:rPr lang="tr-TR" b="1" dirty="0" smtClean="0">
                <a:solidFill>
                  <a:srgbClr val="333333"/>
                </a:solidFill>
                <a:latin typeface="Droid Sans"/>
              </a:rPr>
              <a:t> </a:t>
            </a:r>
            <a:r>
              <a:rPr lang="tr-TR" b="1" dirty="0" err="1">
                <a:solidFill>
                  <a:srgbClr val="333333"/>
                </a:solidFill>
                <a:latin typeface="Droid Sans"/>
              </a:rPr>
              <a:t>Function</a:t>
            </a:r>
            <a:r>
              <a:rPr lang="tr-TR" b="1" dirty="0">
                <a:solidFill>
                  <a:srgbClr val="333333"/>
                </a:solidFill>
                <a:latin typeface="Droid Sans"/>
              </a:rPr>
              <a:t>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914400" y="1844824"/>
            <a:ext cx="7772400" cy="4174976"/>
          </a:xfrm>
        </p:spPr>
        <p:txBody>
          <a:bodyPr/>
          <a:lstStyle/>
          <a:p>
            <a:pPr marL="0" indent="0">
              <a:buNone/>
            </a:pPr>
            <a:r>
              <a:rPr lang="tr-TR" b="1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identify renal 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dysfunction.</a:t>
            </a:r>
            <a:endParaRPr lang="tr-TR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diagnose renal disease.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reveal the principle site of 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pathology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    </a:t>
            </a:r>
            <a:endParaRPr lang="tr-TR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assess the degree of functional </a:t>
            </a:r>
            <a:r>
              <a:rPr lang="en-US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damag</a:t>
            </a:r>
            <a:r>
              <a:rPr lang="tr-TR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e</a:t>
            </a:r>
          </a:p>
          <a:p>
            <a:pPr marL="0" indent="0">
              <a:buNone/>
            </a:pPr>
            <a:r>
              <a:rPr lang="tr-TR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monitor disease 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progress.</a:t>
            </a:r>
            <a:endParaRPr lang="tr-TR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monitor response to treatment.</a:t>
            </a:r>
          </a:p>
          <a:p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0284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tr-TR" sz="3600" dirty="0">
                <a:solidFill>
                  <a:srgbClr val="002060"/>
                </a:solidFill>
              </a:rPr>
              <a:t>PROTEINURIA</a:t>
            </a:r>
            <a:r>
              <a:rPr lang="tr-TR" sz="3600" dirty="0">
                <a:solidFill>
                  <a:srgbClr val="B91567"/>
                </a:solidFill>
              </a:rPr>
              <a:t/>
            </a:r>
            <a:br>
              <a:rPr lang="tr-TR" sz="3600" dirty="0">
                <a:solidFill>
                  <a:srgbClr val="B91567"/>
                </a:solidFill>
              </a:rPr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67544" y="1124744"/>
            <a:ext cx="8219256" cy="5472608"/>
          </a:xfrm>
        </p:spPr>
        <p:txBody>
          <a:bodyPr>
            <a:normAutofit/>
          </a:bodyPr>
          <a:lstStyle/>
          <a:p>
            <a:r>
              <a:rPr lang="tr-TR" sz="2200" b="1" dirty="0" err="1">
                <a:solidFill>
                  <a:srgbClr val="C00000"/>
                </a:solidFill>
              </a:rPr>
              <a:t>It</a:t>
            </a:r>
            <a:r>
              <a:rPr lang="tr-TR" sz="2200" b="1" dirty="0">
                <a:solidFill>
                  <a:srgbClr val="C00000"/>
                </a:solidFill>
              </a:rPr>
              <a:t> is </a:t>
            </a:r>
            <a:r>
              <a:rPr lang="tr-TR" sz="2200" b="1" dirty="0" err="1">
                <a:solidFill>
                  <a:srgbClr val="C00000"/>
                </a:solidFill>
              </a:rPr>
              <a:t>the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b="1" dirty="0" err="1">
                <a:solidFill>
                  <a:srgbClr val="C00000"/>
                </a:solidFill>
              </a:rPr>
              <a:t>most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b="1" dirty="0" err="1">
                <a:solidFill>
                  <a:srgbClr val="C00000"/>
                </a:solidFill>
              </a:rPr>
              <a:t>specific</a:t>
            </a:r>
            <a:r>
              <a:rPr lang="tr-TR" sz="2200" b="1" dirty="0">
                <a:solidFill>
                  <a:srgbClr val="C00000"/>
                </a:solidFill>
              </a:rPr>
              <a:t> in </a:t>
            </a:r>
            <a:r>
              <a:rPr lang="tr-TR" sz="2200" b="1" dirty="0" err="1">
                <a:solidFill>
                  <a:srgbClr val="C00000"/>
                </a:solidFill>
              </a:rPr>
              <a:t>identifying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b="1" dirty="0" err="1">
                <a:solidFill>
                  <a:srgbClr val="C00000"/>
                </a:solidFill>
              </a:rPr>
              <a:t>kidney</a:t>
            </a:r>
            <a:r>
              <a:rPr lang="tr-TR" sz="2200" b="1" dirty="0">
                <a:solidFill>
                  <a:srgbClr val="C00000"/>
                </a:solidFill>
              </a:rPr>
              <a:t> </a:t>
            </a:r>
            <a:r>
              <a:rPr lang="tr-TR" sz="2200" b="1" dirty="0" err="1" smtClean="0">
                <a:solidFill>
                  <a:srgbClr val="C00000"/>
                </a:solidFill>
              </a:rPr>
              <a:t>diseases</a:t>
            </a:r>
            <a:endParaRPr lang="tr-TR" sz="2200" b="1" dirty="0" smtClean="0">
              <a:solidFill>
                <a:srgbClr val="C00000"/>
              </a:solidFill>
            </a:endParaRPr>
          </a:p>
          <a:p>
            <a:endParaRPr lang="tr-TR" sz="2200" b="1" dirty="0">
              <a:solidFill>
                <a:srgbClr val="C00000"/>
              </a:solidFill>
            </a:endParaRPr>
          </a:p>
          <a:p>
            <a:r>
              <a:rPr lang="en-US" dirty="0"/>
              <a:t>Under normal conditions, urine does not contain protein.</a:t>
            </a:r>
          </a:p>
          <a:p>
            <a:pPr marL="0" indent="0">
              <a:buNone/>
            </a:pPr>
            <a:r>
              <a:rPr lang="en-US" dirty="0" smtClean="0"/>
              <a:t>Trace </a:t>
            </a:r>
            <a:r>
              <a:rPr lang="en-US" dirty="0"/>
              <a:t>amounts of protein may be present at the level of 30mg / day in the urine.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 condition where the amount of protein in the urine is </a:t>
            </a:r>
            <a:r>
              <a:rPr lang="en-US" b="1" dirty="0" smtClean="0">
                <a:solidFill>
                  <a:srgbClr val="002060"/>
                </a:solidFill>
              </a:rPr>
              <a:t>30-300</a:t>
            </a:r>
            <a:r>
              <a:rPr lang="tr-TR" b="1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mg </a:t>
            </a:r>
            <a:r>
              <a:rPr lang="en-US" b="1" dirty="0">
                <a:solidFill>
                  <a:srgbClr val="002060"/>
                </a:solidFill>
              </a:rPr>
              <a:t>/ day is defined as micro albumin. </a:t>
            </a:r>
            <a:r>
              <a:rPr lang="en-US" dirty="0"/>
              <a:t>Micro albuminuria may be the first sign of </a:t>
            </a:r>
            <a:r>
              <a:rPr lang="en-US" dirty="0" err="1"/>
              <a:t>glemerulpathology</a:t>
            </a:r>
            <a:r>
              <a:rPr lang="en-US" dirty="0" smtClean="0"/>
              <a:t>.</a:t>
            </a:r>
            <a:r>
              <a:rPr lang="tr-TR" dirty="0">
                <a:solidFill>
                  <a:srgbClr val="202122"/>
                </a:solidFill>
                <a:latin typeface="Arial"/>
              </a:rPr>
              <a:t> </a:t>
            </a:r>
            <a:endParaRPr lang="tr-TR" dirty="0" smtClean="0">
              <a:solidFill>
                <a:srgbClr val="202122"/>
              </a:solidFill>
              <a:latin typeface="Arial"/>
            </a:endParaRPr>
          </a:p>
          <a:p>
            <a:pPr marL="0" indent="0">
              <a:buNone/>
            </a:pPr>
            <a:endParaRPr lang="tr-TR" dirty="0" smtClean="0">
              <a:solidFill>
                <a:srgbClr val="202122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0459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>
                <a:solidFill>
                  <a:srgbClr val="002060"/>
                </a:solidFill>
              </a:rPr>
              <a:t>PROTEINURIA</a:t>
            </a:r>
            <a:r>
              <a:rPr lang="tr-TR" dirty="0" smtClean="0">
                <a:solidFill>
                  <a:srgbClr val="B91567"/>
                </a:solidFill>
              </a:rPr>
              <a:t/>
            </a:r>
            <a:br>
              <a:rPr lang="tr-TR" dirty="0" smtClean="0">
                <a:solidFill>
                  <a:srgbClr val="B91567"/>
                </a:solidFill>
              </a:rPr>
            </a:br>
            <a:endParaRPr lang="tr-TR" dirty="0">
              <a:solidFill>
                <a:srgbClr val="B91567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857232"/>
            <a:ext cx="5122912" cy="578647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1.GLEMERULAR PROTEİNURİA = </a:t>
            </a:r>
            <a:r>
              <a:rPr lang="tr-TR" sz="2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Albuminuria</a:t>
            </a:r>
            <a:r>
              <a:rPr lang="tr-TR" sz="2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tr-TR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tr-TR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tr-TR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common</a:t>
            </a:r>
            <a:endParaRPr lang="tr-TR" sz="2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tr-TR" sz="2200" dirty="0" err="1" smtClean="0"/>
              <a:t>Diffuse</a:t>
            </a:r>
            <a:r>
              <a:rPr lang="tr-TR" sz="2200" dirty="0" smtClean="0"/>
              <a:t> </a:t>
            </a:r>
            <a:r>
              <a:rPr lang="tr-TR" sz="2200" dirty="0" err="1"/>
              <a:t>kidney</a:t>
            </a:r>
            <a:r>
              <a:rPr lang="tr-TR" sz="2200" dirty="0"/>
              <a:t> </a:t>
            </a:r>
            <a:r>
              <a:rPr lang="tr-TR" sz="2200" dirty="0" err="1"/>
              <a:t>diseases</a:t>
            </a:r>
            <a:r>
              <a:rPr lang="tr-TR" sz="2200" dirty="0"/>
              <a:t> = </a:t>
            </a:r>
            <a:r>
              <a:rPr lang="tr-TR" sz="2200" dirty="0" err="1"/>
              <a:t>Diabetes</a:t>
            </a:r>
            <a:endParaRPr lang="tr-TR" sz="2200" dirty="0"/>
          </a:p>
          <a:p>
            <a:pPr marL="0" indent="0">
              <a:buNone/>
            </a:pPr>
            <a:r>
              <a:rPr lang="tr-TR" sz="2200" dirty="0" err="1" smtClean="0"/>
              <a:t>Immune</a:t>
            </a:r>
            <a:r>
              <a:rPr lang="tr-TR" sz="2200" dirty="0" smtClean="0"/>
              <a:t> </a:t>
            </a:r>
            <a:r>
              <a:rPr lang="tr-TR" sz="2200" dirty="0" err="1"/>
              <a:t>complex</a:t>
            </a:r>
            <a:r>
              <a:rPr lang="tr-TR" sz="2200" dirty="0"/>
              <a:t> </a:t>
            </a:r>
            <a:r>
              <a:rPr lang="tr-TR" sz="2200" dirty="0" err="1"/>
              <a:t>diseases</a:t>
            </a:r>
            <a:r>
              <a:rPr lang="tr-TR" sz="2200" dirty="0"/>
              <a:t> = </a:t>
            </a:r>
            <a:r>
              <a:rPr lang="tr-TR" sz="2200" dirty="0" err="1"/>
              <a:t>Nephrotic</a:t>
            </a:r>
            <a:r>
              <a:rPr lang="tr-TR" sz="2200" dirty="0"/>
              <a:t> </a:t>
            </a:r>
            <a:r>
              <a:rPr lang="tr-TR" sz="2200" dirty="0" err="1"/>
              <a:t>Syndrome</a:t>
            </a:r>
            <a:r>
              <a:rPr lang="tr-TR" sz="2200" dirty="0"/>
              <a:t>, </a:t>
            </a:r>
            <a:r>
              <a:rPr lang="tr-TR" sz="2200" dirty="0" err="1"/>
              <a:t>Pyelonephritis</a:t>
            </a:r>
            <a:endParaRPr lang="tr-TR" sz="2200" dirty="0"/>
          </a:p>
          <a:p>
            <a:pPr marL="0" indent="0">
              <a:buNone/>
            </a:pPr>
            <a:r>
              <a:rPr lang="tr-TR" sz="2200" dirty="0"/>
              <a:t>Daily protein </a:t>
            </a:r>
            <a:r>
              <a:rPr lang="tr-TR" sz="2200" dirty="0" err="1"/>
              <a:t>consumption</a:t>
            </a:r>
            <a:r>
              <a:rPr lang="tr-TR" sz="2200" dirty="0"/>
              <a:t> is </a:t>
            </a:r>
            <a:r>
              <a:rPr lang="tr-TR" sz="2200" dirty="0" err="1"/>
              <a:t>over</a:t>
            </a:r>
            <a:r>
              <a:rPr lang="tr-TR" sz="2200" dirty="0"/>
              <a:t> 1 gram</a:t>
            </a:r>
          </a:p>
          <a:p>
            <a:pPr marL="514350" indent="-514350">
              <a:buAutoNum type="arabicPeriod"/>
            </a:pPr>
            <a:endParaRPr lang="tr-TR" sz="2200" dirty="0"/>
          </a:p>
          <a:p>
            <a:pPr marL="0" indent="0">
              <a:buNone/>
            </a:pPr>
            <a:r>
              <a:rPr lang="tr-TR" sz="2200" b="1" dirty="0" smtClean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2.TUBULAR PROTEİNURİA</a:t>
            </a:r>
          </a:p>
          <a:p>
            <a:pPr marL="0" indent="0">
              <a:buNone/>
            </a:pPr>
            <a:r>
              <a:rPr lang="tr-TR" sz="2200" b="1" dirty="0" err="1" smtClean="0"/>
              <a:t>Aminoacituries</a:t>
            </a:r>
            <a:r>
              <a:rPr lang="tr-TR" sz="2200" b="1" dirty="0"/>
              <a:t>,</a:t>
            </a:r>
            <a:r>
              <a:rPr lang="tr-TR" sz="2200" dirty="0"/>
              <a:t> </a:t>
            </a:r>
            <a:r>
              <a:rPr lang="tr-TR" sz="2200" dirty="0" err="1"/>
              <a:t>Lysine</a:t>
            </a:r>
            <a:r>
              <a:rPr lang="tr-TR" sz="2200" dirty="0"/>
              <a:t>, </a:t>
            </a:r>
            <a:r>
              <a:rPr lang="tr-TR" sz="2200" dirty="0" err="1"/>
              <a:t>Arginine</a:t>
            </a:r>
            <a:r>
              <a:rPr lang="tr-TR" sz="2200" dirty="0"/>
              <a:t>, </a:t>
            </a:r>
            <a:r>
              <a:rPr lang="tr-TR" sz="2200" dirty="0" err="1"/>
              <a:t>Cysteine</a:t>
            </a:r>
            <a:endParaRPr lang="tr-TR" sz="2200" dirty="0"/>
          </a:p>
          <a:p>
            <a:pPr marL="0" indent="0">
              <a:buNone/>
            </a:pPr>
            <a:r>
              <a:rPr lang="tr-TR" sz="2200" b="1" dirty="0" err="1" smtClean="0"/>
              <a:t>Burn</a:t>
            </a:r>
            <a:r>
              <a:rPr lang="tr-TR" sz="2200" b="1" dirty="0"/>
              <a:t>, </a:t>
            </a:r>
            <a:r>
              <a:rPr lang="tr-TR" sz="2200" b="1" dirty="0" err="1"/>
              <a:t>Pancreatitis</a:t>
            </a:r>
            <a:r>
              <a:rPr lang="tr-TR" sz="2200" b="1" dirty="0"/>
              <a:t>, </a:t>
            </a:r>
            <a:endParaRPr lang="tr-TR" sz="2200" b="1" dirty="0" smtClean="0"/>
          </a:p>
          <a:p>
            <a:pPr marL="0" indent="0">
              <a:buNone/>
            </a:pPr>
            <a:r>
              <a:rPr lang="tr-TR" sz="2200" b="1" dirty="0" err="1"/>
              <a:t>N</a:t>
            </a:r>
            <a:r>
              <a:rPr lang="tr-TR" sz="2200" b="1" dirty="0" err="1" smtClean="0"/>
              <a:t>ephrotoxic</a:t>
            </a:r>
            <a:r>
              <a:rPr lang="tr-TR" sz="2200" b="1" dirty="0" smtClean="0"/>
              <a:t> </a:t>
            </a:r>
            <a:r>
              <a:rPr lang="tr-TR" sz="2200" b="1" dirty="0" err="1" smtClean="0"/>
              <a:t>drugs</a:t>
            </a:r>
            <a:endParaRPr lang="tr-TR" sz="2200" b="1" dirty="0" smtClean="0"/>
          </a:p>
          <a:p>
            <a:pPr marL="0" indent="0">
              <a:buNone/>
            </a:pPr>
            <a:r>
              <a:rPr lang="tr-TR" sz="2200" b="1" dirty="0" err="1" smtClean="0"/>
              <a:t>Absorption</a:t>
            </a:r>
            <a:r>
              <a:rPr lang="tr-TR" sz="2200" b="1" dirty="0" smtClean="0"/>
              <a:t> </a:t>
            </a:r>
            <a:r>
              <a:rPr lang="tr-TR" sz="2200" b="1" dirty="0" err="1"/>
              <a:t>disorder</a:t>
            </a:r>
            <a:r>
              <a:rPr lang="tr-TR" sz="2200" b="1" dirty="0"/>
              <a:t> of </a:t>
            </a:r>
            <a:r>
              <a:rPr lang="tr-TR" sz="2200" b="1" dirty="0" err="1"/>
              <a:t>small</a:t>
            </a:r>
            <a:r>
              <a:rPr lang="tr-TR" sz="2200" b="1" dirty="0"/>
              <a:t> protein </a:t>
            </a:r>
            <a:r>
              <a:rPr lang="tr-TR" sz="2200" b="1" dirty="0" err="1" smtClean="0"/>
              <a:t>structures</a:t>
            </a:r>
            <a:endParaRPr lang="tr-TR" sz="2200" b="1" dirty="0" smtClean="0"/>
          </a:p>
          <a:p>
            <a:pPr marL="0" indent="0">
              <a:buNone/>
            </a:pPr>
            <a:endParaRPr lang="tr-TR" sz="2200" b="1" dirty="0"/>
          </a:p>
          <a:p>
            <a:pPr marL="0" indent="0">
              <a:buNone/>
            </a:pPr>
            <a:r>
              <a:rPr lang="tr-TR" sz="2200" b="1" dirty="0" smtClean="0">
                <a:solidFill>
                  <a:srgbClr val="B91567"/>
                </a:solidFill>
                <a:latin typeface="Times New Roman" pitchFamily="18" charset="0"/>
                <a:cs typeface="Times New Roman" pitchFamily="18" charset="0"/>
              </a:rPr>
              <a:t>3.OVERPRODUCTİON PROTEİNURİA</a:t>
            </a:r>
          </a:p>
          <a:p>
            <a:pPr marL="0" indent="0">
              <a:buNone/>
            </a:pPr>
            <a:r>
              <a:rPr lang="tr-TR" sz="2200" dirty="0" err="1" smtClean="0"/>
              <a:t>Multipl</a:t>
            </a:r>
            <a:r>
              <a:rPr lang="tr-TR" sz="2200" dirty="0" smtClean="0"/>
              <a:t> </a:t>
            </a:r>
            <a:r>
              <a:rPr lang="tr-TR" sz="2200" dirty="0" err="1"/>
              <a:t>Myeloma</a:t>
            </a:r>
            <a:r>
              <a:rPr lang="tr-TR" sz="2200" dirty="0"/>
              <a:t>; </a:t>
            </a:r>
            <a:r>
              <a:rPr lang="tr-TR" sz="2200" b="1" dirty="0"/>
              <a:t>Ben </a:t>
            </a:r>
            <a:r>
              <a:rPr lang="tr-TR" sz="2200" b="1" dirty="0" err="1"/>
              <a:t>Jones</a:t>
            </a:r>
            <a:r>
              <a:rPr lang="tr-TR" sz="2200" b="1" dirty="0"/>
              <a:t> </a:t>
            </a:r>
            <a:r>
              <a:rPr lang="tr-TR" sz="2200" b="1" dirty="0" err="1" smtClean="0"/>
              <a:t>Proteinuria</a:t>
            </a:r>
            <a:endParaRPr lang="tr-TR" sz="2200" b="1" dirty="0" smtClean="0"/>
          </a:p>
          <a:p>
            <a:pPr marL="0" indent="0">
              <a:buNone/>
            </a:pPr>
            <a:endParaRPr lang="tr-TR" sz="2200" dirty="0"/>
          </a:p>
          <a:p>
            <a:pPr marL="0" indent="0">
              <a:buNone/>
            </a:pPr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4.POSTRENAL PROTENURİA</a:t>
            </a:r>
          </a:p>
          <a:p>
            <a:pPr marL="0" indent="0">
              <a:buNone/>
            </a:pPr>
            <a:r>
              <a:rPr lang="tr-TR" sz="2200" dirty="0" err="1" smtClean="0"/>
              <a:t>Bladder</a:t>
            </a:r>
            <a:r>
              <a:rPr lang="tr-TR" sz="2200" dirty="0" smtClean="0"/>
              <a:t> </a:t>
            </a:r>
            <a:r>
              <a:rPr lang="tr-TR" sz="2200" dirty="0" err="1"/>
              <a:t>Diseases</a:t>
            </a:r>
            <a:r>
              <a:rPr lang="tr-TR" sz="2200" dirty="0"/>
              <a:t>; </a:t>
            </a:r>
            <a:r>
              <a:rPr lang="tr-TR" sz="2200" dirty="0" err="1"/>
              <a:t>Inflammation</a:t>
            </a:r>
            <a:r>
              <a:rPr lang="tr-TR" sz="2200" dirty="0"/>
              <a:t>, </a:t>
            </a:r>
            <a:r>
              <a:rPr lang="tr-TR" sz="2200" dirty="0" err="1"/>
              <a:t>stone</a:t>
            </a:r>
            <a:r>
              <a:rPr lang="tr-TR" sz="2200" dirty="0"/>
              <a:t>, </a:t>
            </a:r>
            <a:r>
              <a:rPr lang="tr-TR" sz="2200" dirty="0" err="1"/>
              <a:t>tumor</a:t>
            </a:r>
            <a:r>
              <a:rPr lang="tr-TR" sz="2200" dirty="0"/>
              <a:t> </a:t>
            </a:r>
          </a:p>
          <a:p>
            <a:pPr marL="514350" indent="-514350">
              <a:buNone/>
            </a:pPr>
            <a:endParaRPr lang="tr-TR" sz="2200" dirty="0" smtClean="0"/>
          </a:p>
          <a:p>
            <a:pPr marL="514350" indent="-514350">
              <a:buAutoNum type="arabicPeriod"/>
            </a:pPr>
            <a:endParaRPr lang="tr-TR" sz="2000" dirty="0" smtClean="0"/>
          </a:p>
          <a:p>
            <a:pPr marL="514350" indent="-514350">
              <a:buAutoNum type="arabicPeriod"/>
            </a:pPr>
            <a:endParaRPr lang="tr-TR" sz="2000" dirty="0" smtClean="0"/>
          </a:p>
          <a:p>
            <a:pPr marL="514350" indent="-514350">
              <a:buAutoNum type="arabicPeriod"/>
            </a:pPr>
            <a:endParaRPr lang="tr-TR" sz="2000" dirty="0" smtClean="0"/>
          </a:p>
          <a:p>
            <a:pPr marL="514350" indent="-514350">
              <a:buNone/>
            </a:pPr>
            <a:endParaRPr lang="tr-TR" dirty="0" smtClean="0"/>
          </a:p>
          <a:p>
            <a:pPr marL="514350" indent="-514350">
              <a:buAutoNum type="arabicPeriod"/>
            </a:pPr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5436096" y="1052736"/>
            <a:ext cx="331236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 algn="just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tr-TR" b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Nephrotic</a:t>
            </a:r>
            <a:r>
              <a:rPr lang="tr-TR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b="1" dirty="0" err="1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syndrome</a:t>
            </a:r>
            <a:r>
              <a:rPr lang="tr-TR" b="1" dirty="0">
                <a:solidFill>
                  <a:srgbClr val="3399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tr-TR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characterized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large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amounts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of </a:t>
            </a:r>
            <a:r>
              <a:rPr lang="tr-TR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proteinuria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(&gt;3.5 g </a:t>
            </a:r>
            <a:r>
              <a:rPr lang="tr-TR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1.73 m</a:t>
            </a:r>
            <a:r>
              <a:rPr lang="tr-TR" baseline="30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body </a:t>
            </a:r>
            <a:r>
              <a:rPr lang="tr-TR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surface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area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per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day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hypoalbuminemia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 (&lt; 2.5 g/dl), </a:t>
            </a:r>
            <a:r>
              <a:rPr lang="tr-TR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hyperlipidaemia</a:t>
            </a:r>
            <a:r>
              <a:rPr lang="tr-TR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edema</a:t>
            </a:r>
            <a:endParaRPr lang="tr-TR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endParaRPr lang="tr-T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lvl="0" indent="-274320" algn="just">
              <a:spcBef>
                <a:spcPts val="580"/>
              </a:spcBef>
              <a:buClr>
                <a:srgbClr val="D34817"/>
              </a:buClr>
              <a:buSzPct val="85000"/>
              <a:buFont typeface="Wingdings 2"/>
              <a:buChar char=""/>
            </a:pPr>
            <a:r>
              <a:rPr lang="tr-TR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Acute</a:t>
            </a:r>
            <a:r>
              <a:rPr lang="tr-T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glomerulonephritis</a:t>
            </a:r>
            <a:r>
              <a:rPr lang="tr-TR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(AGN) </a:t>
            </a:r>
            <a:r>
              <a:rPr lang="tr-T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tr-T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sudden</a:t>
            </a:r>
            <a:r>
              <a:rPr lang="tr-T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onset</a:t>
            </a:r>
            <a:r>
              <a:rPr lang="tr-T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tr-TR" sz="20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macroscopic</a:t>
            </a:r>
            <a:r>
              <a:rPr lang="tr-TR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hematuria</a:t>
            </a:r>
            <a:r>
              <a:rPr lang="tr-T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proteinuria</a:t>
            </a:r>
            <a:r>
              <a:rPr lang="tr-T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oliguria</a:t>
            </a:r>
            <a:r>
              <a:rPr lang="tr-T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azotemia</a:t>
            </a:r>
            <a:r>
              <a:rPr lang="tr-T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tr-T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edema</a:t>
            </a:r>
            <a:r>
              <a:rPr lang="tr-T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2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hypertension</a:t>
            </a:r>
            <a:endParaRPr lang="tr-TR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676456" cy="6552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61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tr-TR" sz="3200" dirty="0" smtClean="0">
                <a:solidFill>
                  <a:srgbClr val="002060"/>
                </a:solidFill>
              </a:rPr>
              <a:t>URIC ACID</a:t>
            </a:r>
            <a:endParaRPr lang="tr-TR" sz="3200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764704"/>
            <a:ext cx="8786874" cy="6000768"/>
          </a:xfrm>
        </p:spPr>
        <p:txBody>
          <a:bodyPr>
            <a:normAutofit fontScale="25000" lnSpcReduction="20000"/>
          </a:bodyPr>
          <a:lstStyle/>
          <a:p>
            <a:pPr marL="514350" indent="-514350">
              <a:buNone/>
            </a:pPr>
            <a:r>
              <a:rPr lang="tr-TR" sz="9600" b="1" dirty="0" err="1">
                <a:solidFill>
                  <a:srgbClr val="B91567"/>
                </a:solidFill>
              </a:rPr>
              <a:t>Purine</a:t>
            </a:r>
            <a:r>
              <a:rPr lang="tr-TR" sz="9600" b="1" dirty="0">
                <a:solidFill>
                  <a:srgbClr val="B91567"/>
                </a:solidFill>
              </a:rPr>
              <a:t> </a:t>
            </a:r>
            <a:r>
              <a:rPr lang="tr-TR" sz="9600" b="1" dirty="0" err="1">
                <a:solidFill>
                  <a:srgbClr val="B91567"/>
                </a:solidFill>
              </a:rPr>
              <a:t>metabolism</a:t>
            </a:r>
            <a:r>
              <a:rPr lang="tr-TR" sz="9600" b="1" dirty="0">
                <a:solidFill>
                  <a:srgbClr val="B91567"/>
                </a:solidFill>
              </a:rPr>
              <a:t> </a:t>
            </a:r>
            <a:r>
              <a:rPr lang="tr-TR" sz="9600" b="1" dirty="0" err="1">
                <a:solidFill>
                  <a:srgbClr val="B91567"/>
                </a:solidFill>
              </a:rPr>
              <a:t>end</a:t>
            </a:r>
            <a:r>
              <a:rPr lang="tr-TR" sz="9600" b="1" dirty="0">
                <a:solidFill>
                  <a:srgbClr val="B91567"/>
                </a:solidFill>
              </a:rPr>
              <a:t> </a:t>
            </a:r>
            <a:r>
              <a:rPr lang="tr-TR" sz="9600" b="1" dirty="0" err="1">
                <a:solidFill>
                  <a:srgbClr val="B91567"/>
                </a:solidFill>
              </a:rPr>
              <a:t>product</a:t>
            </a:r>
            <a:r>
              <a:rPr lang="tr-TR" sz="9600" b="1" dirty="0">
                <a:solidFill>
                  <a:srgbClr val="B91567"/>
                </a:solidFill>
              </a:rPr>
              <a:t>,</a:t>
            </a:r>
          </a:p>
          <a:p>
            <a:pPr marL="514350" indent="-514350">
              <a:buNone/>
            </a:pPr>
            <a:r>
              <a:rPr lang="tr-TR" sz="8000" dirty="0" err="1"/>
              <a:t>Non-specific</a:t>
            </a:r>
            <a:endParaRPr lang="tr-TR" sz="8000" dirty="0"/>
          </a:p>
          <a:p>
            <a:pPr marL="514350" indent="-514350">
              <a:buNone/>
            </a:pPr>
            <a:r>
              <a:rPr lang="tr-TR" sz="8000" dirty="0" err="1"/>
              <a:t>Causes</a:t>
            </a:r>
            <a:r>
              <a:rPr lang="tr-TR" sz="8000" dirty="0"/>
              <a:t> </a:t>
            </a:r>
            <a:r>
              <a:rPr lang="tr-TR" sz="8000" dirty="0" err="1"/>
              <a:t>gout</a:t>
            </a:r>
            <a:endParaRPr lang="tr-TR" sz="8000" dirty="0"/>
          </a:p>
          <a:p>
            <a:pPr marL="514350" indent="-514350">
              <a:buNone/>
            </a:pPr>
            <a:r>
              <a:rPr lang="tr-TR" sz="9600" dirty="0"/>
              <a:t>4.5-7.5 mg / dl / </a:t>
            </a:r>
            <a:r>
              <a:rPr lang="tr-TR" sz="9600" dirty="0" err="1"/>
              <a:t>day</a:t>
            </a:r>
            <a:endParaRPr lang="tr-TR" sz="9600" dirty="0"/>
          </a:p>
          <a:p>
            <a:pPr marL="514350" indent="-514350">
              <a:buNone/>
            </a:pPr>
            <a:endParaRPr lang="tr-TR" sz="7200" dirty="0"/>
          </a:p>
          <a:p>
            <a:pPr marL="514350" indent="-514350">
              <a:buNone/>
            </a:pPr>
            <a:r>
              <a:rPr lang="tr-TR" sz="8000" b="1" dirty="0" err="1">
                <a:solidFill>
                  <a:srgbClr val="B91567"/>
                </a:solidFill>
              </a:rPr>
              <a:t>Hyperuricemia</a:t>
            </a:r>
            <a:endParaRPr lang="tr-TR" sz="8000" b="1" dirty="0">
              <a:solidFill>
                <a:srgbClr val="B91567"/>
              </a:solidFill>
            </a:endParaRPr>
          </a:p>
          <a:p>
            <a:pPr marL="514350" indent="-514350">
              <a:buNone/>
            </a:pPr>
            <a:r>
              <a:rPr lang="tr-TR" sz="7200" dirty="0"/>
              <a:t>1. </a:t>
            </a:r>
            <a:r>
              <a:rPr lang="tr-TR" sz="7200" dirty="0" err="1"/>
              <a:t>Essential</a:t>
            </a:r>
            <a:r>
              <a:rPr lang="tr-TR" sz="7200" dirty="0"/>
              <a:t>; </a:t>
            </a:r>
            <a:r>
              <a:rPr lang="tr-TR" sz="7200" dirty="0" err="1"/>
              <a:t>overproduction</a:t>
            </a:r>
            <a:r>
              <a:rPr lang="tr-TR" sz="7200" dirty="0"/>
              <a:t>, </a:t>
            </a:r>
            <a:r>
              <a:rPr lang="tr-TR" sz="7200" dirty="0" err="1"/>
              <a:t>reduction</a:t>
            </a:r>
            <a:r>
              <a:rPr lang="tr-TR" sz="7200" dirty="0"/>
              <a:t> of </a:t>
            </a:r>
            <a:r>
              <a:rPr lang="tr-TR" sz="7200" dirty="0" err="1"/>
              <a:t>emissions</a:t>
            </a:r>
            <a:endParaRPr lang="tr-TR" sz="7200" dirty="0"/>
          </a:p>
          <a:p>
            <a:pPr marL="514350" indent="-514350">
              <a:buNone/>
            </a:pPr>
            <a:r>
              <a:rPr lang="tr-TR" sz="7200" dirty="0"/>
              <a:t>2.Nucleic </a:t>
            </a:r>
            <a:r>
              <a:rPr lang="tr-TR" sz="7200" dirty="0" err="1"/>
              <a:t>acid</a:t>
            </a:r>
            <a:r>
              <a:rPr lang="tr-TR" sz="7200" dirty="0"/>
              <a:t> </a:t>
            </a:r>
            <a:r>
              <a:rPr lang="tr-TR" sz="7200" dirty="0" err="1"/>
              <a:t>turn-over</a:t>
            </a:r>
            <a:r>
              <a:rPr lang="tr-TR" sz="7200" dirty="0"/>
              <a:t> </a:t>
            </a:r>
            <a:r>
              <a:rPr lang="tr-TR" sz="7200" dirty="0" err="1"/>
              <a:t>increase</a:t>
            </a:r>
            <a:endParaRPr lang="tr-TR" sz="7200" dirty="0"/>
          </a:p>
          <a:p>
            <a:pPr marL="514350" indent="-514350">
              <a:buNone/>
            </a:pPr>
            <a:r>
              <a:rPr lang="tr-TR" sz="7200" dirty="0"/>
              <a:t>3. </a:t>
            </a:r>
            <a:r>
              <a:rPr lang="tr-TR" sz="7200" dirty="0" err="1"/>
              <a:t>Enzymatic</a:t>
            </a:r>
            <a:r>
              <a:rPr lang="tr-TR" sz="7200" dirty="0"/>
              <a:t> </a:t>
            </a:r>
            <a:r>
              <a:rPr lang="tr-TR" sz="7200" dirty="0" err="1"/>
              <a:t>defects</a:t>
            </a:r>
            <a:r>
              <a:rPr lang="tr-TR" sz="7200" dirty="0"/>
              <a:t>; </a:t>
            </a:r>
            <a:r>
              <a:rPr lang="tr-TR" sz="7200" dirty="0" err="1"/>
              <a:t>Lesh</a:t>
            </a:r>
            <a:r>
              <a:rPr lang="tr-TR" sz="7200" dirty="0"/>
              <a:t> - </a:t>
            </a:r>
            <a:r>
              <a:rPr lang="tr-TR" sz="7200" dirty="0" err="1"/>
              <a:t>Nyhan</a:t>
            </a:r>
            <a:r>
              <a:rPr lang="tr-TR" sz="7200" dirty="0"/>
              <a:t> </a:t>
            </a:r>
            <a:r>
              <a:rPr lang="tr-TR" sz="7200" dirty="0" err="1"/>
              <a:t>Syndrome</a:t>
            </a:r>
            <a:r>
              <a:rPr lang="tr-TR" sz="7200" dirty="0"/>
              <a:t>, PRPP </a:t>
            </a:r>
            <a:r>
              <a:rPr lang="tr-TR" sz="7200" dirty="0" err="1"/>
              <a:t>synthetase</a:t>
            </a:r>
            <a:r>
              <a:rPr lang="tr-TR" sz="7200" dirty="0"/>
              <a:t> </a:t>
            </a:r>
            <a:r>
              <a:rPr lang="tr-TR" sz="7200" dirty="0" err="1"/>
              <a:t>activity</a:t>
            </a:r>
            <a:r>
              <a:rPr lang="tr-TR" sz="7200" dirty="0"/>
              <a:t> </a:t>
            </a:r>
            <a:r>
              <a:rPr lang="tr-TR" sz="7200" dirty="0" err="1"/>
              <a:t>increased</a:t>
            </a:r>
            <a:endParaRPr lang="tr-TR" sz="7200" dirty="0"/>
          </a:p>
          <a:p>
            <a:pPr marL="514350" indent="-514350">
              <a:buNone/>
            </a:pPr>
            <a:r>
              <a:rPr lang="tr-TR" sz="7200" dirty="0" smtClean="0"/>
              <a:t>4.Kidney </a:t>
            </a:r>
            <a:r>
              <a:rPr lang="tr-TR" sz="7200" dirty="0" err="1" smtClean="0"/>
              <a:t>Failure</a:t>
            </a:r>
            <a:endParaRPr lang="tr-TR" sz="7200" dirty="0"/>
          </a:p>
          <a:p>
            <a:pPr marL="514350" indent="-514350">
              <a:buNone/>
            </a:pPr>
            <a:r>
              <a:rPr lang="tr-TR" sz="7200" dirty="0"/>
              <a:t>5.Lead </a:t>
            </a:r>
            <a:r>
              <a:rPr lang="tr-TR" sz="7200" dirty="0" err="1"/>
              <a:t>toxicity</a:t>
            </a:r>
            <a:endParaRPr lang="tr-TR" sz="7200" dirty="0"/>
          </a:p>
          <a:p>
            <a:pPr marL="514350" indent="-514350">
              <a:buNone/>
            </a:pPr>
            <a:r>
              <a:rPr lang="tr-TR" sz="7200" dirty="0"/>
              <a:t>6.Diuretics</a:t>
            </a:r>
          </a:p>
          <a:p>
            <a:pPr marL="514350" indent="-514350">
              <a:buNone/>
            </a:pPr>
            <a:endParaRPr lang="tr-TR" sz="7200" dirty="0"/>
          </a:p>
          <a:p>
            <a:pPr marL="514350" indent="-514350">
              <a:buNone/>
            </a:pPr>
            <a:r>
              <a:rPr lang="tr-TR" sz="8000" b="1" dirty="0" err="1">
                <a:solidFill>
                  <a:srgbClr val="C00000"/>
                </a:solidFill>
              </a:rPr>
              <a:t>Hypouricemia</a:t>
            </a:r>
            <a:endParaRPr lang="tr-TR" sz="8000" b="1" dirty="0">
              <a:solidFill>
                <a:srgbClr val="C00000"/>
              </a:solidFill>
            </a:endParaRPr>
          </a:p>
          <a:p>
            <a:pPr marL="514350" indent="-514350">
              <a:buNone/>
            </a:pPr>
            <a:r>
              <a:rPr lang="tr-TR" sz="7200" dirty="0"/>
              <a:t>1.Xo </a:t>
            </a:r>
            <a:r>
              <a:rPr lang="tr-TR" sz="7200" dirty="0" err="1"/>
              <a:t>enzyme</a:t>
            </a:r>
            <a:r>
              <a:rPr lang="tr-TR" sz="7200" dirty="0"/>
              <a:t> </a:t>
            </a:r>
            <a:r>
              <a:rPr lang="tr-TR" sz="7200" dirty="0" err="1"/>
              <a:t>defect</a:t>
            </a:r>
            <a:endParaRPr lang="tr-TR" sz="7200" dirty="0"/>
          </a:p>
          <a:p>
            <a:pPr marL="514350" indent="-514350">
              <a:buNone/>
            </a:pPr>
            <a:r>
              <a:rPr lang="tr-TR" sz="7200" dirty="0"/>
              <a:t>2.Hepatocellular </a:t>
            </a:r>
            <a:r>
              <a:rPr lang="tr-TR" sz="7200" dirty="0" err="1"/>
              <a:t>diseases</a:t>
            </a:r>
            <a:endParaRPr lang="tr-TR" sz="7200" dirty="0"/>
          </a:p>
          <a:p>
            <a:pPr marL="514350" indent="-514350">
              <a:buNone/>
            </a:pPr>
            <a:r>
              <a:rPr lang="tr-TR" sz="7200" dirty="0"/>
              <a:t>3.Radio </a:t>
            </a:r>
            <a:r>
              <a:rPr lang="tr-TR" sz="7200" dirty="0" err="1"/>
              <a:t>opaque</a:t>
            </a:r>
            <a:r>
              <a:rPr lang="tr-TR" sz="7200" dirty="0"/>
              <a:t> </a:t>
            </a:r>
            <a:r>
              <a:rPr lang="tr-TR" sz="7200" dirty="0" err="1"/>
              <a:t>materials</a:t>
            </a:r>
            <a:endParaRPr lang="tr-TR" sz="7200" dirty="0"/>
          </a:p>
          <a:p>
            <a:pPr marL="514350" indent="-514350">
              <a:buNone/>
            </a:pPr>
            <a:endParaRPr lang="tr-TR" sz="8000" b="1" dirty="0" smtClean="0"/>
          </a:p>
          <a:p>
            <a:pPr marL="514350" indent="-514350">
              <a:buNone/>
            </a:pPr>
            <a:r>
              <a:rPr lang="tr-TR" sz="8000" b="1" dirty="0" err="1" smtClean="0"/>
              <a:t>Drops</a:t>
            </a:r>
            <a:r>
              <a:rPr lang="tr-TR" sz="8000" b="1" dirty="0" smtClean="0"/>
              <a:t> </a:t>
            </a:r>
            <a:r>
              <a:rPr lang="tr-TR" sz="8000" b="1" dirty="0" err="1"/>
              <a:t>below</a:t>
            </a:r>
            <a:r>
              <a:rPr lang="tr-TR" sz="8000" b="1" dirty="0"/>
              <a:t> 2 mg / dl / </a:t>
            </a:r>
            <a:r>
              <a:rPr lang="tr-TR" sz="8000" b="1" dirty="0" err="1"/>
              <a:t>day</a:t>
            </a:r>
            <a:endParaRPr lang="tr-TR" sz="8000" b="1" dirty="0" smtClean="0"/>
          </a:p>
          <a:p>
            <a:pPr marL="514350" indent="-514350">
              <a:buNone/>
            </a:pPr>
            <a:endParaRPr lang="tr-TR" sz="3300" dirty="0" smtClean="0"/>
          </a:p>
          <a:p>
            <a:pPr marL="514350" indent="-514350">
              <a:buAutoNum type="arabicPeriod"/>
            </a:pPr>
            <a:endParaRPr lang="tr-TR" sz="3300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179512" y="4293096"/>
            <a:ext cx="8507288" cy="2564904"/>
          </a:xfrm>
        </p:spPr>
        <p:txBody>
          <a:bodyPr>
            <a:normAutofit fontScale="47500" lnSpcReduction="2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8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standard urine test strip may comprise up to 10 different chemical 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reagents.The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test can often be read in as little as 60 to 120 seconds after dipping. Routine testing of the urine with </a:t>
            </a:r>
            <a:r>
              <a:rPr lang="en-US" sz="3800" dirty="0" err="1">
                <a:latin typeface="Times New Roman" pitchFamily="18" charset="0"/>
                <a:cs typeface="Times New Roman" pitchFamily="18" charset="0"/>
              </a:rPr>
              <a:t>multiparameter</a:t>
            </a:r>
            <a:r>
              <a:rPr lang="en-US" sz="3800" dirty="0">
                <a:latin typeface="Times New Roman" pitchFamily="18" charset="0"/>
                <a:cs typeface="Times New Roman" pitchFamily="18" charset="0"/>
              </a:rPr>
              <a:t> strips is the first step in the diagnosis of a wide range of diseases</a:t>
            </a:r>
            <a:r>
              <a:rPr lang="en-US" sz="38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analysis includes testing for the presence of proteins, glucose, ketones,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haemoglobin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bilirubin, </a:t>
            </a:r>
            <a:r>
              <a:rPr lang="en-US" sz="3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urobilinogen</a:t>
            </a:r>
            <a:r>
              <a:rPr lang="en-US" sz="3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acetone, nitrite, leucocytes, pH and specific gravity   for  kidney function</a:t>
            </a:r>
            <a:endParaRPr lang="tr-TR" sz="3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1296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467544" y="2924944"/>
            <a:ext cx="842493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519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011222"/>
          </a:xfrm>
        </p:spPr>
        <p:txBody>
          <a:bodyPr/>
          <a:lstStyle/>
          <a:p>
            <a:r>
              <a:rPr lang="tr-TR" dirty="0" err="1">
                <a:solidFill>
                  <a:srgbClr val="002060"/>
                </a:solidFill>
              </a:rPr>
              <a:t>Kidney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Function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Tests</a:t>
            </a: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85720" y="1428736"/>
            <a:ext cx="4502304" cy="521497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main task of the kidneys is to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maintain</a:t>
            </a:r>
            <a:r>
              <a:rPr lang="tr-TR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homeostasis</a:t>
            </a:r>
            <a:r>
              <a:rPr lang="tr-TR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body</a:t>
            </a:r>
            <a:r>
              <a:rPr lang="en-US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tr-TR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r-TR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Water Metabolism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Electrolyte </a:t>
            </a:r>
            <a:r>
              <a:rPr lang="tr-TR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tr-TR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tr-T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Acid-Base Balance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Excretion of Metabolic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Products</a:t>
            </a:r>
            <a:endParaRPr lang="tr-TR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Endocrine Role</a:t>
            </a: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dirty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Monitoring of kidney functions is important to follow </a:t>
            </a:r>
            <a:r>
              <a:rPr lang="en-US" b="1" dirty="0" smtClean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other</a:t>
            </a:r>
            <a:r>
              <a:rPr lang="tr-TR" b="1" dirty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organ </a:t>
            </a:r>
            <a:r>
              <a:rPr lang="en-US" b="1" dirty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functions.</a:t>
            </a:r>
          </a:p>
          <a:p>
            <a:pPr algn="ctr">
              <a:buNone/>
            </a:pPr>
            <a:endParaRPr lang="en-US" b="1" dirty="0">
              <a:solidFill>
                <a:srgbClr val="484654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b="1" dirty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In case of clinical impairment of kidney functions, </a:t>
            </a:r>
            <a:r>
              <a:rPr lang="en-US" b="1" dirty="0" smtClean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tr-TR" b="1" dirty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may </a:t>
            </a:r>
            <a:r>
              <a:rPr lang="en-US" b="1" dirty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have lost </a:t>
            </a:r>
            <a:r>
              <a:rPr lang="en-US" b="1" dirty="0" err="1" smtClean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thei</a:t>
            </a:r>
            <a:r>
              <a:rPr lang="tr-TR" b="1" dirty="0" smtClean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r  </a:t>
            </a:r>
            <a:r>
              <a:rPr lang="en-US" b="1" dirty="0" smtClean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functions</a:t>
            </a:r>
            <a:r>
              <a:rPr lang="tr-TR" b="1" dirty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smtClean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at </a:t>
            </a:r>
            <a:r>
              <a:rPr lang="en-US" b="1" dirty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a rate close to </a:t>
            </a:r>
            <a:r>
              <a:rPr lang="tr-TR" b="1" dirty="0" smtClean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30-</a:t>
            </a:r>
            <a:r>
              <a:rPr lang="en-US" b="1" dirty="0" smtClean="0">
                <a:solidFill>
                  <a:srgbClr val="484654"/>
                </a:solidFill>
                <a:latin typeface="Arial" pitchFamily="34" charset="0"/>
                <a:cs typeface="Arial" pitchFamily="34" charset="0"/>
              </a:rPr>
              <a:t>50%</a:t>
            </a:r>
            <a:endParaRPr lang="tr-TR" b="1" dirty="0" smtClean="0">
              <a:solidFill>
                <a:srgbClr val="484654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tr-TR" b="1" dirty="0" smtClean="0">
              <a:solidFill>
                <a:srgbClr val="484654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12776"/>
            <a:ext cx="380312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19256" cy="952064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ts val="580"/>
              </a:spcBef>
            </a:pPr>
            <a:r>
              <a:rPr lang="tr-TR" sz="2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4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4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4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400" dirty="0" smtClean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tr-TR" sz="2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tr-TR" sz="2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sz="2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en-US" sz="2400" dirty="0">
                <a:solidFill>
                  <a:srgbClr val="002060"/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tr-TR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260648"/>
            <a:ext cx="8645708" cy="6597352"/>
          </a:xfrm>
        </p:spPr>
        <p:txBody>
          <a:bodyPr>
            <a:normAutofit fontScale="70000" lnSpcReduction="20000"/>
          </a:bodyPr>
          <a:lstStyle/>
          <a:p>
            <a:r>
              <a:rPr lang="en-US" sz="29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WATER METABOL</a:t>
            </a:r>
            <a:r>
              <a:rPr lang="tr-TR" sz="2900" b="1" dirty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I</a:t>
            </a:r>
            <a:r>
              <a:rPr lang="en-US" sz="2900" b="1" dirty="0" smtClean="0">
                <a:solidFill>
                  <a:srgbClr val="002060"/>
                </a:solidFill>
                <a:latin typeface="Arial" pitchFamily="34" charset="0"/>
                <a:ea typeface="+mj-ea"/>
                <a:cs typeface="Arial" pitchFamily="34" charset="0"/>
              </a:rPr>
              <a:t>SM</a:t>
            </a:r>
            <a:endParaRPr lang="tr-TR" sz="2900" b="1" dirty="0" smtClean="0">
              <a:solidFill>
                <a:srgbClr val="002060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endParaRPr lang="tr-TR" dirty="0" smtClean="0"/>
          </a:p>
          <a:p>
            <a:r>
              <a:rPr lang="en-US" b="1" dirty="0" smtClean="0"/>
              <a:t>Urine </a:t>
            </a:r>
            <a:r>
              <a:rPr lang="en-US" b="1" dirty="0"/>
              <a:t>= 1% of </a:t>
            </a:r>
            <a:r>
              <a:rPr lang="en-US" b="1" dirty="0" err="1"/>
              <a:t>Ultrafiltrate</a:t>
            </a:r>
            <a:endParaRPr lang="en-US" b="1" dirty="0"/>
          </a:p>
          <a:p>
            <a:r>
              <a:rPr lang="tr-TR" b="1" dirty="0" err="1" smtClean="0"/>
              <a:t>Urine</a:t>
            </a:r>
            <a:r>
              <a:rPr lang="tr-TR" b="1" dirty="0" smtClean="0"/>
              <a:t> ; </a:t>
            </a:r>
            <a:r>
              <a:rPr lang="en-US" b="1" dirty="0" smtClean="0"/>
              <a:t>400- </a:t>
            </a:r>
            <a:r>
              <a:rPr lang="en-US" b="1" dirty="0"/>
              <a:t>25.000 ml / </a:t>
            </a:r>
            <a:r>
              <a:rPr lang="en-US" b="1" dirty="0" smtClean="0"/>
              <a:t>day</a:t>
            </a:r>
            <a:r>
              <a:rPr lang="tr-TR" b="1" dirty="0" smtClean="0"/>
              <a:t> ??</a:t>
            </a:r>
            <a:endParaRPr lang="en-US" b="1" dirty="0"/>
          </a:p>
          <a:p>
            <a:pPr algn="just"/>
            <a:r>
              <a:rPr lang="en-US" sz="2900" b="1" dirty="0">
                <a:solidFill>
                  <a:srgbClr val="C00000"/>
                </a:solidFill>
              </a:rPr>
              <a:t>End product of proteins and nucleic acids</a:t>
            </a:r>
            <a:r>
              <a:rPr lang="en-US" sz="2900" dirty="0">
                <a:solidFill>
                  <a:srgbClr val="C00000"/>
                </a:solidFill>
              </a:rPr>
              <a:t> </a:t>
            </a:r>
            <a:r>
              <a:rPr lang="en-US" sz="2900" dirty="0" smtClean="0">
                <a:solidFill>
                  <a:srgbClr val="C00000"/>
                </a:solidFill>
              </a:rPr>
              <a:t>lead </a:t>
            </a:r>
            <a:r>
              <a:rPr lang="en-US" sz="2900" dirty="0">
                <a:solidFill>
                  <a:srgbClr val="C00000"/>
                </a:solidFill>
              </a:rPr>
              <a:t>to solute </a:t>
            </a:r>
            <a:r>
              <a:rPr lang="en-US" sz="2900" dirty="0" smtClean="0">
                <a:solidFill>
                  <a:srgbClr val="C00000"/>
                </a:solidFill>
              </a:rPr>
              <a:t>loading</a:t>
            </a:r>
            <a:r>
              <a:rPr lang="tr-TR" sz="2900" dirty="0" smtClean="0">
                <a:solidFill>
                  <a:srgbClr val="C00000"/>
                </a:solidFill>
              </a:rPr>
              <a:t>. </a:t>
            </a:r>
            <a:r>
              <a:rPr lang="en-US" sz="2900" dirty="0" smtClean="0">
                <a:solidFill>
                  <a:srgbClr val="C00000"/>
                </a:solidFill>
              </a:rPr>
              <a:t>Mainly </a:t>
            </a:r>
            <a:r>
              <a:rPr lang="en-US" sz="2900" b="1" dirty="0">
                <a:solidFill>
                  <a:srgbClr val="C00000"/>
                </a:solidFill>
              </a:rPr>
              <a:t>urea, sodium, chlorine, potassium, </a:t>
            </a:r>
            <a:r>
              <a:rPr lang="en-US" sz="2900" b="1" dirty="0" err="1">
                <a:solidFill>
                  <a:srgbClr val="C00000"/>
                </a:solidFill>
              </a:rPr>
              <a:t>creatinine</a:t>
            </a:r>
            <a:r>
              <a:rPr lang="en-US" sz="2900" b="1" dirty="0">
                <a:solidFill>
                  <a:srgbClr val="C00000"/>
                </a:solidFill>
              </a:rPr>
              <a:t> and ammonia solutes </a:t>
            </a:r>
            <a:r>
              <a:rPr lang="en-US" sz="2900" b="1" dirty="0"/>
              <a:t>are found in urine. </a:t>
            </a:r>
            <a:endParaRPr lang="tr-TR" sz="2900" b="1" dirty="0" smtClean="0"/>
          </a:p>
          <a:p>
            <a:pPr algn="just"/>
            <a:r>
              <a:rPr lang="en-US" sz="2900" dirty="0" smtClean="0"/>
              <a:t>On </a:t>
            </a:r>
            <a:r>
              <a:rPr lang="en-US" sz="2900" dirty="0"/>
              <a:t>the contrary, substances such as </a:t>
            </a:r>
            <a:r>
              <a:rPr lang="en-US" sz="2900" b="1" dirty="0">
                <a:solidFill>
                  <a:srgbClr val="C00000"/>
                </a:solidFill>
              </a:rPr>
              <a:t>glucose and protein</a:t>
            </a:r>
            <a:r>
              <a:rPr lang="en-US" sz="2900" dirty="0"/>
              <a:t>, which are the major needs of the body, </a:t>
            </a:r>
            <a:r>
              <a:rPr lang="en-US" sz="2900" b="1" dirty="0"/>
              <a:t>are not included in the urine except for illness.</a:t>
            </a:r>
          </a:p>
          <a:p>
            <a:endParaRPr lang="en-US" sz="2900" b="1" dirty="0"/>
          </a:p>
          <a:p>
            <a:r>
              <a:rPr lang="en-US" sz="2900" dirty="0"/>
              <a:t>Urine, which is effective in maintaining the balance of the body, </a:t>
            </a:r>
            <a:r>
              <a:rPr lang="en-US" sz="2900" b="1" dirty="0">
                <a:solidFill>
                  <a:srgbClr val="C00000"/>
                </a:solidFill>
              </a:rPr>
              <a:t>is usually acidic. </a:t>
            </a:r>
            <a:r>
              <a:rPr lang="en-US" sz="2900" dirty="0"/>
              <a:t>Depending on the foods eaten and drunk during the day, </a:t>
            </a:r>
            <a:r>
              <a:rPr lang="en-US" sz="2900" b="1" dirty="0"/>
              <a:t>this pH value can vary between 4.7 and 8.4.</a:t>
            </a:r>
          </a:p>
          <a:p>
            <a:endParaRPr lang="en-US" sz="2900" b="1" dirty="0"/>
          </a:p>
          <a:p>
            <a:pPr marL="0" indent="0">
              <a:buNone/>
            </a:pPr>
            <a:endParaRPr lang="tr-TR" sz="2900" dirty="0"/>
          </a:p>
          <a:p>
            <a:pPr marL="0" indent="0">
              <a:buNone/>
            </a:pPr>
            <a:r>
              <a:rPr lang="en-US" sz="2900" b="1" dirty="0" smtClean="0">
                <a:solidFill>
                  <a:srgbClr val="C00000"/>
                </a:solidFill>
              </a:rPr>
              <a:t>The </a:t>
            </a:r>
            <a:r>
              <a:rPr lang="en-US" sz="2900" b="1" dirty="0">
                <a:solidFill>
                  <a:srgbClr val="C00000"/>
                </a:solidFill>
              </a:rPr>
              <a:t>first deteriorating feature of the kidney is its ability to concentrate.</a:t>
            </a:r>
          </a:p>
          <a:p>
            <a:endParaRPr lang="en-US" sz="2900" b="1" dirty="0">
              <a:solidFill>
                <a:srgbClr val="C00000"/>
              </a:solidFill>
            </a:endParaRPr>
          </a:p>
          <a:p>
            <a:r>
              <a:rPr lang="en-US" sz="2900" b="1" dirty="0"/>
              <a:t>Final products; </a:t>
            </a:r>
            <a:r>
              <a:rPr lang="en-US" sz="2900" b="1" dirty="0">
                <a:solidFill>
                  <a:srgbClr val="C00000"/>
                </a:solidFill>
              </a:rPr>
              <a:t>Uric acid, urea, </a:t>
            </a:r>
            <a:r>
              <a:rPr lang="en-US" sz="2900" b="1" dirty="0" err="1">
                <a:solidFill>
                  <a:srgbClr val="C00000"/>
                </a:solidFill>
              </a:rPr>
              <a:t>creatine</a:t>
            </a:r>
            <a:r>
              <a:rPr lang="en-US" sz="2900" b="1" dirty="0">
                <a:solidFill>
                  <a:srgbClr val="C00000"/>
                </a:solidFill>
              </a:rPr>
              <a:t> lead to solute </a:t>
            </a:r>
            <a:r>
              <a:rPr lang="en-US" sz="2900" b="1" dirty="0" smtClean="0">
                <a:solidFill>
                  <a:srgbClr val="C00000"/>
                </a:solidFill>
              </a:rPr>
              <a:t>overload</a:t>
            </a:r>
            <a:endParaRPr lang="tr-TR" sz="2900" b="1" dirty="0" smtClean="0">
              <a:solidFill>
                <a:srgbClr val="C00000"/>
              </a:solidFill>
            </a:endParaRPr>
          </a:p>
          <a:p>
            <a:r>
              <a:rPr lang="en-US" sz="2900" b="1" dirty="0" smtClean="0"/>
              <a:t>We </a:t>
            </a:r>
            <a:r>
              <a:rPr lang="en-US" sz="2900" b="1" dirty="0"/>
              <a:t>need water for the excretion of Lactate, Beta </a:t>
            </a:r>
            <a:r>
              <a:rPr lang="en-US" sz="2900" b="1" dirty="0" err="1"/>
              <a:t>hydroxy</a:t>
            </a:r>
            <a:r>
              <a:rPr lang="en-US" sz="2900" b="1" dirty="0"/>
              <a:t> butyrate</a:t>
            </a:r>
            <a:r>
              <a:rPr lang="en-US" sz="2900" b="1" dirty="0" smtClean="0"/>
              <a:t>.</a:t>
            </a:r>
            <a:endParaRPr lang="en-US" sz="2900" b="1" dirty="0"/>
          </a:p>
          <a:p>
            <a:r>
              <a:rPr lang="en-US" sz="2900" b="1" dirty="0">
                <a:solidFill>
                  <a:srgbClr val="C00000"/>
                </a:solidFill>
              </a:rPr>
              <a:t>DM (glucose) causes the most solute loading</a:t>
            </a:r>
            <a:endParaRPr lang="tr-TR" sz="2900" b="1" dirty="0" smtClean="0">
              <a:solidFill>
                <a:srgbClr val="C00000"/>
              </a:solidFill>
            </a:endParaRPr>
          </a:p>
          <a:p>
            <a:endParaRPr lang="tr-TR" dirty="0" smtClean="0">
              <a:solidFill>
                <a:srgbClr val="C00000"/>
              </a:solidFill>
            </a:endParaRPr>
          </a:p>
          <a:p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368152"/>
          </a:xfrm>
        </p:spPr>
        <p:txBody>
          <a:bodyPr>
            <a:normAutofit fontScale="90000"/>
          </a:bodyPr>
          <a:lstStyle/>
          <a:p>
            <a:pPr algn="ctr"/>
            <a:r>
              <a:rPr lang="tr-T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tr-T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tr-T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WATER METABOL</a:t>
            </a:r>
            <a:r>
              <a:rPr lang="tr-TR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SM</a:t>
            </a:r>
            <a:b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tr-TR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052736"/>
            <a:ext cx="5328592" cy="580526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rgbClr val="7030A0"/>
                </a:solidFill>
              </a:rPr>
              <a:t>F</a:t>
            </a:r>
            <a:r>
              <a:rPr lang="tr-TR" b="1" dirty="0" err="1" smtClean="0">
                <a:solidFill>
                  <a:srgbClr val="7030A0"/>
                </a:solidFill>
              </a:rPr>
              <a:t>or</a:t>
            </a:r>
            <a:r>
              <a:rPr lang="tr-TR" b="1" dirty="0" smtClean="0">
                <a:solidFill>
                  <a:srgbClr val="7030A0"/>
                </a:solidFill>
              </a:rPr>
              <a:t> a </a:t>
            </a:r>
            <a:r>
              <a:rPr lang="tr-TR" b="1" dirty="0" err="1" smtClean="0">
                <a:solidFill>
                  <a:srgbClr val="7030A0"/>
                </a:solidFill>
              </a:rPr>
              <a:t>suitable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concentration</a:t>
            </a:r>
            <a:r>
              <a:rPr lang="tr-TR" b="1" dirty="0" smtClean="0">
                <a:solidFill>
                  <a:srgbClr val="7030A0"/>
                </a:solidFill>
              </a:rPr>
              <a:t> </a:t>
            </a:r>
            <a:r>
              <a:rPr lang="tr-TR" b="1" dirty="0" err="1" smtClean="0">
                <a:solidFill>
                  <a:srgbClr val="7030A0"/>
                </a:solidFill>
              </a:rPr>
              <a:t>ability</a:t>
            </a:r>
            <a:r>
              <a:rPr lang="tr-TR" b="1" dirty="0" smtClean="0">
                <a:solidFill>
                  <a:srgbClr val="7030A0"/>
                </a:solidFill>
              </a:rPr>
              <a:t>;</a:t>
            </a:r>
          </a:p>
          <a:p>
            <a:pPr marL="0" indent="0">
              <a:buNone/>
            </a:pPr>
            <a:r>
              <a:rPr lang="tr-TR" b="1" dirty="0" err="1" smtClean="0">
                <a:solidFill>
                  <a:srgbClr val="FF0000"/>
                </a:solidFill>
              </a:rPr>
              <a:t>Glemerular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filtration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rate ; N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 err="1">
                <a:solidFill>
                  <a:srgbClr val="FF0000"/>
                </a:solidFill>
              </a:rPr>
              <a:t>Renal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plasma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flow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velocity:N</a:t>
            </a:r>
            <a:endParaRPr lang="tr-TR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b="1" dirty="0" err="1">
                <a:solidFill>
                  <a:srgbClr val="FF0000"/>
                </a:solidFill>
              </a:rPr>
              <a:t>Kidney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cells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must</a:t>
            </a:r>
            <a:r>
              <a:rPr lang="tr-TR" b="1" dirty="0">
                <a:solidFill>
                  <a:srgbClr val="FF0000"/>
                </a:solidFill>
              </a:rPr>
              <a:t> be normal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C00000"/>
                </a:solidFill>
              </a:rPr>
              <a:t>Antidiuretic hormone (ADH), also known as vasopressin</a:t>
            </a:r>
            <a:r>
              <a:rPr lang="en-US" dirty="0"/>
              <a:t>, is a hormone released from the hypothalamus and posterior pituitary gland. </a:t>
            </a:r>
            <a:endParaRPr lang="tr-TR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antidiuretic hormone mainly enhances the reabsorption of water. </a:t>
            </a:r>
            <a:r>
              <a:rPr lang="en-US" b="1" dirty="0">
                <a:solidFill>
                  <a:srgbClr val="FF0000"/>
                </a:solidFill>
              </a:rPr>
              <a:t>Central diabetes </a:t>
            </a:r>
            <a:r>
              <a:rPr lang="en-US" b="1" dirty="0" err="1">
                <a:solidFill>
                  <a:srgbClr val="FF0000"/>
                </a:solidFill>
              </a:rPr>
              <a:t>insipidus</a:t>
            </a:r>
            <a:r>
              <a:rPr lang="en-US" b="1" dirty="0">
                <a:solidFill>
                  <a:srgbClr val="FF0000"/>
                </a:solidFill>
              </a:rPr>
              <a:t> (SDI) is caused by vasopressin (antidiuretic hormone) </a:t>
            </a:r>
            <a:r>
              <a:rPr lang="en-US" b="1" dirty="0" smtClean="0">
                <a:solidFill>
                  <a:srgbClr val="FF0000"/>
                </a:solidFill>
              </a:rPr>
              <a:t>deficiency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002060"/>
                </a:solidFill>
              </a:rPr>
              <a:t>=POLYUREA</a:t>
            </a:r>
          </a:p>
          <a:p>
            <a:endParaRPr lang="tr-TR" b="1" dirty="0" smtClean="0">
              <a:solidFill>
                <a:srgbClr val="002060"/>
              </a:solidFill>
            </a:endParaRPr>
          </a:p>
          <a:p>
            <a:r>
              <a:rPr lang="en-US" b="1" dirty="0" err="1">
                <a:solidFill>
                  <a:srgbClr val="002060"/>
                </a:solidFill>
              </a:rPr>
              <a:t>Osmolarity</a:t>
            </a:r>
            <a:r>
              <a:rPr lang="en-US" b="1" dirty="0">
                <a:solidFill>
                  <a:srgbClr val="002060"/>
                </a:solidFill>
              </a:rPr>
              <a:t> is defined as the amount of dissolved particles in 1 liter of solution. shown as </a:t>
            </a:r>
            <a:r>
              <a:rPr lang="en-US" b="1" dirty="0" err="1">
                <a:solidFill>
                  <a:srgbClr val="002060"/>
                </a:solidFill>
              </a:rPr>
              <a:t>osmol</a:t>
            </a:r>
            <a:r>
              <a:rPr lang="en-US" b="1" dirty="0">
                <a:solidFill>
                  <a:srgbClr val="002060"/>
                </a:solidFill>
              </a:rPr>
              <a:t> / Lt</a:t>
            </a:r>
            <a:r>
              <a:rPr lang="en-US" b="1" dirty="0" smtClean="0">
                <a:solidFill>
                  <a:srgbClr val="002060"/>
                </a:solidFill>
              </a:rPr>
              <a:t>.</a:t>
            </a:r>
            <a:r>
              <a:rPr lang="tr-TR" b="1" dirty="0" smtClean="0">
                <a:solidFill>
                  <a:srgbClr val="002060"/>
                </a:solidFill>
              </a:rPr>
              <a:t>- </a:t>
            </a:r>
            <a:r>
              <a:rPr lang="tr-TR" b="1" dirty="0" err="1" smtClean="0">
                <a:solidFill>
                  <a:srgbClr val="FF0000"/>
                </a:solidFill>
              </a:rPr>
              <a:t>Glucose</a:t>
            </a:r>
            <a:r>
              <a:rPr lang="tr-TR" b="1" dirty="0" smtClean="0">
                <a:solidFill>
                  <a:srgbClr val="FF0000"/>
                </a:solidFill>
              </a:rPr>
              <a:t>, </a:t>
            </a:r>
            <a:r>
              <a:rPr lang="tr-TR" b="1" dirty="0" err="1" smtClean="0">
                <a:solidFill>
                  <a:srgbClr val="FF0000"/>
                </a:solidFill>
              </a:rPr>
              <a:t>Na,Cl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5652120" y="1124744"/>
            <a:ext cx="3491880" cy="57708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tr-TR" b="1" dirty="0" err="1">
                <a:solidFill>
                  <a:prstClr val="black"/>
                </a:solidFill>
              </a:rPr>
              <a:t>Urinary</a:t>
            </a:r>
            <a:r>
              <a:rPr lang="tr-TR" b="1" dirty="0">
                <a:solidFill>
                  <a:prstClr val="black"/>
                </a:solidFill>
              </a:rPr>
              <a:t> </a:t>
            </a:r>
            <a:r>
              <a:rPr lang="tr-TR" b="1" dirty="0" err="1">
                <a:solidFill>
                  <a:prstClr val="black"/>
                </a:solidFill>
              </a:rPr>
              <a:t>density</a:t>
            </a:r>
            <a:r>
              <a:rPr lang="tr-TR" b="1" dirty="0">
                <a:solidFill>
                  <a:prstClr val="black"/>
                </a:solidFill>
              </a:rPr>
              <a:t>; 1.003 - 1.025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tr-TR" sz="2000" b="1" dirty="0" err="1">
                <a:solidFill>
                  <a:srgbClr val="002060"/>
                </a:solidFill>
              </a:rPr>
              <a:t>It</a:t>
            </a:r>
            <a:r>
              <a:rPr lang="tr-TR" sz="2000" b="1" dirty="0">
                <a:solidFill>
                  <a:srgbClr val="002060"/>
                </a:solidFill>
              </a:rPr>
              <a:t> </a:t>
            </a:r>
            <a:r>
              <a:rPr lang="tr-TR" sz="2000" b="1" dirty="0" err="1">
                <a:solidFill>
                  <a:srgbClr val="002060"/>
                </a:solidFill>
              </a:rPr>
              <a:t>depends</a:t>
            </a:r>
            <a:r>
              <a:rPr lang="tr-TR" sz="2000" b="1" dirty="0">
                <a:solidFill>
                  <a:srgbClr val="002060"/>
                </a:solidFill>
              </a:rPr>
              <a:t> on </a:t>
            </a:r>
            <a:r>
              <a:rPr lang="tr-TR" sz="2000" b="1" dirty="0" err="1">
                <a:solidFill>
                  <a:srgbClr val="002060"/>
                </a:solidFill>
              </a:rPr>
              <a:t>the</a:t>
            </a:r>
            <a:r>
              <a:rPr lang="tr-TR" sz="2000" b="1" dirty="0">
                <a:solidFill>
                  <a:srgbClr val="002060"/>
                </a:solidFill>
              </a:rPr>
              <a:t> </a:t>
            </a:r>
            <a:r>
              <a:rPr lang="tr-TR" sz="2000" b="1" dirty="0" err="1">
                <a:solidFill>
                  <a:srgbClr val="002060"/>
                </a:solidFill>
              </a:rPr>
              <a:t>solids</a:t>
            </a:r>
            <a:r>
              <a:rPr lang="tr-TR" sz="2000" b="1" dirty="0">
                <a:solidFill>
                  <a:srgbClr val="002060"/>
                </a:solidFill>
              </a:rPr>
              <a:t> </a:t>
            </a:r>
            <a:r>
              <a:rPr lang="tr-TR" sz="2000" b="1" dirty="0" err="1">
                <a:solidFill>
                  <a:srgbClr val="002060"/>
                </a:solidFill>
              </a:rPr>
              <a:t>dissolved</a:t>
            </a:r>
            <a:r>
              <a:rPr lang="tr-TR" sz="2000" b="1" dirty="0">
                <a:solidFill>
                  <a:srgbClr val="002060"/>
                </a:solidFill>
              </a:rPr>
              <a:t> in </a:t>
            </a:r>
            <a:r>
              <a:rPr lang="tr-TR" sz="2000" b="1" dirty="0" err="1">
                <a:solidFill>
                  <a:srgbClr val="002060"/>
                </a:solidFill>
              </a:rPr>
              <a:t>the</a:t>
            </a:r>
            <a:r>
              <a:rPr lang="tr-TR" sz="2000" b="1" dirty="0">
                <a:solidFill>
                  <a:srgbClr val="002060"/>
                </a:solidFill>
              </a:rPr>
              <a:t> </a:t>
            </a:r>
            <a:r>
              <a:rPr lang="tr-TR" sz="2000" b="1" dirty="0" err="1">
                <a:solidFill>
                  <a:srgbClr val="002060"/>
                </a:solidFill>
              </a:rPr>
              <a:t>urine</a:t>
            </a:r>
            <a:r>
              <a:rPr lang="tr-TR" sz="2000" b="1" dirty="0" smtClean="0">
                <a:solidFill>
                  <a:srgbClr val="002060"/>
                </a:solidFill>
              </a:rPr>
              <a:t>.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endParaRPr lang="tr-TR" sz="2600" b="1" dirty="0">
              <a:solidFill>
                <a:srgbClr val="002060"/>
              </a:solidFill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tr-TR" sz="2000" b="1" dirty="0" err="1">
                <a:solidFill>
                  <a:srgbClr val="002060"/>
                </a:solidFill>
              </a:rPr>
              <a:t>Easy</a:t>
            </a:r>
            <a:r>
              <a:rPr lang="tr-TR" sz="2000" b="1" dirty="0">
                <a:solidFill>
                  <a:srgbClr val="002060"/>
                </a:solidFill>
              </a:rPr>
              <a:t> </a:t>
            </a:r>
            <a:r>
              <a:rPr lang="tr-TR" sz="2000" b="1" dirty="0" err="1">
                <a:solidFill>
                  <a:srgbClr val="002060"/>
                </a:solidFill>
              </a:rPr>
              <a:t>to</a:t>
            </a:r>
            <a:r>
              <a:rPr lang="tr-TR" sz="2000" b="1" dirty="0">
                <a:solidFill>
                  <a:srgbClr val="002060"/>
                </a:solidFill>
              </a:rPr>
              <a:t> </a:t>
            </a:r>
            <a:r>
              <a:rPr lang="tr-TR" sz="2000" b="1" dirty="0" err="1">
                <a:solidFill>
                  <a:srgbClr val="002060"/>
                </a:solidFill>
              </a:rPr>
              <a:t>measure</a:t>
            </a:r>
            <a:endParaRPr lang="tr-TR" sz="2000" b="1" dirty="0">
              <a:solidFill>
                <a:srgbClr val="002060"/>
              </a:solidFill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tr-TR" sz="2000" b="1" dirty="0" err="1">
                <a:solidFill>
                  <a:srgbClr val="002060"/>
                </a:solidFill>
              </a:rPr>
              <a:t>Gives</a:t>
            </a:r>
            <a:r>
              <a:rPr lang="tr-TR" sz="2000" b="1" dirty="0">
                <a:solidFill>
                  <a:srgbClr val="002060"/>
                </a:solidFill>
              </a:rPr>
              <a:t> general </a:t>
            </a:r>
            <a:r>
              <a:rPr lang="tr-TR" sz="2000" b="1" dirty="0" err="1" smtClean="0">
                <a:solidFill>
                  <a:srgbClr val="002060"/>
                </a:solidFill>
              </a:rPr>
              <a:t>information</a:t>
            </a:r>
            <a:endParaRPr lang="tr-TR" sz="2000" b="1" dirty="0" smtClean="0">
              <a:solidFill>
                <a:srgbClr val="002060"/>
              </a:solidFill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endParaRPr lang="tr-TR" sz="2000" dirty="0" smtClean="0">
              <a:solidFill>
                <a:srgbClr val="222222"/>
              </a:solidFill>
              <a:latin typeface="Arial"/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endParaRPr lang="tr-TR" sz="2000" b="1" dirty="0">
              <a:solidFill>
                <a:srgbClr val="222222"/>
              </a:solidFill>
              <a:latin typeface="Arial"/>
              <a:cs typeface="Times New Roman" pitchFamily="18" charset="0"/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tr-TR" sz="20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Serum </a:t>
            </a:r>
            <a:r>
              <a:rPr lang="tr-TR" sz="2000" b="1" dirty="0" err="1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Osmolarite</a:t>
            </a:r>
            <a:r>
              <a:rPr lang="tr-TR" sz="20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Normal </a:t>
            </a:r>
            <a:r>
              <a:rPr lang="tr-TR" sz="20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Value: 275-295 </a:t>
            </a:r>
            <a:r>
              <a:rPr lang="tr-TR" sz="2000" b="1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mOsmol</a:t>
            </a:r>
            <a:r>
              <a:rPr lang="tr-TR" sz="20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tr-TR" sz="2000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endParaRPr lang="tr-TR" sz="2000" b="1" dirty="0">
              <a:solidFill>
                <a:srgbClr val="222222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spcBef>
                <a:spcPts val="580"/>
              </a:spcBef>
              <a:buClr>
                <a:srgbClr val="D34817"/>
              </a:buClr>
              <a:buSzPct val="85000"/>
            </a:pPr>
            <a:r>
              <a:rPr lang="en-US" b="1" dirty="0" smtClean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cases where serum </a:t>
            </a:r>
            <a:r>
              <a:rPr lang="en-US" b="1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decreases, 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ADH secretion is suppressed </a:t>
            </a:r>
            <a:r>
              <a:rPr lang="en-US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and serum </a:t>
            </a:r>
            <a:r>
              <a:rPr lang="en-US" b="1" dirty="0" err="1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osmolarity</a:t>
            </a:r>
            <a:r>
              <a:rPr lang="en-US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 is brought to normal by increasing urine output</a:t>
            </a:r>
            <a:r>
              <a:rPr lang="en-US" sz="2000" b="1" dirty="0">
                <a:solidFill>
                  <a:srgbClr val="22222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tr-TR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Electrolyte</a:t>
            </a:r>
            <a:r>
              <a:rPr lang="tr-T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tr-TR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tr-TR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-Base </a:t>
            </a:r>
            <a:r>
              <a:rPr lang="tr-TR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Balance</a:t>
            </a:r>
            <a: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tr-TR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tr-TR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179512" y="1268760"/>
            <a:ext cx="4752528" cy="5328592"/>
          </a:xfrm>
        </p:spPr>
        <p:txBody>
          <a:bodyPr>
            <a:noAutofit/>
          </a:bodyPr>
          <a:lstStyle/>
          <a:p>
            <a:pPr algn="just"/>
            <a:r>
              <a:rPr lang="en-US" sz="1600" b="1" dirty="0">
                <a:solidFill>
                  <a:srgbClr val="50595C"/>
                </a:solidFill>
                <a:latin typeface="Times New Roman" pitchFamily="18" charset="0"/>
                <a:cs typeface="Times New Roman" pitchFamily="18" charset="0"/>
              </a:rPr>
              <a:t>Acid-base homeostasis and pH regulation are critical for both normal physiology and cell metabolism and </a:t>
            </a:r>
            <a:r>
              <a:rPr lang="en-US" sz="1600" b="1" dirty="0" smtClean="0">
                <a:solidFill>
                  <a:srgbClr val="50595C"/>
                </a:solidFill>
                <a:latin typeface="Times New Roman" pitchFamily="18" charset="0"/>
                <a:cs typeface="Times New Roman" pitchFamily="18" charset="0"/>
              </a:rPr>
              <a:t>function</a:t>
            </a:r>
            <a:endParaRPr lang="tr-TR" sz="1600" b="1" dirty="0" smtClean="0">
              <a:solidFill>
                <a:srgbClr val="50595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1600" b="1" dirty="0">
              <a:solidFill>
                <a:srgbClr val="50595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1600" b="1" dirty="0" smtClean="0">
                <a:solidFill>
                  <a:srgbClr val="000000"/>
                </a:solidFill>
                <a:latin typeface="Tahoma"/>
              </a:rPr>
              <a:t>In </a:t>
            </a:r>
            <a:r>
              <a:rPr lang="en-US" sz="1600" b="1" dirty="0">
                <a:solidFill>
                  <a:srgbClr val="000000"/>
                </a:solidFill>
                <a:latin typeface="Tahoma"/>
              </a:rPr>
              <a:t>acid-base balance, the kidney is responsible for 2 major activities:</a:t>
            </a:r>
          </a:p>
          <a:p>
            <a:pPr marL="0" indent="0" algn="just">
              <a:buNone/>
            </a:pPr>
            <a:r>
              <a:rPr lang="tr-TR" sz="1600" dirty="0" smtClean="0">
                <a:solidFill>
                  <a:srgbClr val="000000"/>
                </a:solidFill>
                <a:latin typeface="Tahoma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Reabsorption </a:t>
            </a:r>
            <a:r>
              <a:rPr lang="en-US" sz="1600" dirty="0">
                <a:solidFill>
                  <a:srgbClr val="000000"/>
                </a:solidFill>
                <a:latin typeface="Tahoma"/>
              </a:rPr>
              <a:t>of filtered 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bicarbonate</a:t>
            </a:r>
            <a:endParaRPr lang="tr-TR" sz="1600" dirty="0">
              <a:solidFill>
                <a:srgbClr val="000000"/>
              </a:solidFill>
              <a:latin typeface="Tahoma"/>
            </a:endParaRPr>
          </a:p>
          <a:p>
            <a:pPr marL="0" indent="0" algn="just">
              <a:buNone/>
            </a:pPr>
            <a:r>
              <a:rPr lang="tr-TR" sz="1600" dirty="0" smtClean="0">
                <a:solidFill>
                  <a:srgbClr val="000000"/>
                </a:solidFill>
                <a:latin typeface="Tahoma"/>
              </a:rPr>
              <a:t>-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Excretion </a:t>
            </a:r>
            <a:r>
              <a:rPr lang="en-US" sz="1600" dirty="0">
                <a:solidFill>
                  <a:srgbClr val="000000"/>
                </a:solidFill>
                <a:latin typeface="Tahoma"/>
              </a:rPr>
              <a:t>of the fixed acids </a:t>
            </a:r>
            <a:endParaRPr lang="tr-TR" sz="1600" b="1" dirty="0" smtClean="0">
              <a:solidFill>
                <a:srgbClr val="50595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tr-TR" sz="1600" b="1" dirty="0">
              <a:solidFill>
                <a:srgbClr val="50595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tr-TR" sz="1800" b="1" dirty="0" err="1" smtClean="0"/>
              <a:t>Proximal</a:t>
            </a:r>
            <a:r>
              <a:rPr lang="tr-TR" sz="1800" b="1" dirty="0" smtClean="0"/>
              <a:t> </a:t>
            </a:r>
            <a:r>
              <a:rPr lang="tr-TR" sz="1800" b="1" dirty="0" err="1" smtClean="0"/>
              <a:t>Tubulus</a:t>
            </a:r>
            <a:r>
              <a:rPr lang="tr-TR" sz="1800" b="1" dirty="0" smtClean="0"/>
              <a:t>;</a:t>
            </a:r>
            <a:r>
              <a:rPr lang="tr-TR" sz="1800" dirty="0" smtClean="0"/>
              <a:t> </a:t>
            </a:r>
            <a:r>
              <a:rPr lang="tr-TR" sz="1800" dirty="0"/>
              <a:t>Cl, </a:t>
            </a:r>
            <a:r>
              <a:rPr lang="tr-TR" sz="1800" dirty="0" err="1"/>
              <a:t>Na</a:t>
            </a:r>
            <a:r>
              <a:rPr lang="tr-TR" sz="1800" dirty="0"/>
              <a:t>; K, </a:t>
            </a:r>
            <a:r>
              <a:rPr lang="tr-TR" sz="1800" b="1" dirty="0">
                <a:solidFill>
                  <a:srgbClr val="FF0000"/>
                </a:solidFill>
              </a:rPr>
              <a:t>HCO3</a:t>
            </a:r>
            <a:r>
              <a:rPr lang="tr-TR" sz="1800" dirty="0"/>
              <a:t>, </a:t>
            </a:r>
            <a:r>
              <a:rPr lang="tr-TR" sz="1800" dirty="0" err="1"/>
              <a:t>Ca</a:t>
            </a:r>
            <a:r>
              <a:rPr lang="tr-TR" sz="1800" dirty="0"/>
              <a:t>, P </a:t>
            </a:r>
            <a:r>
              <a:rPr lang="tr-TR" sz="1800" dirty="0" err="1"/>
              <a:t>reabsorption</a:t>
            </a:r>
            <a:endParaRPr lang="tr-TR" sz="1800" dirty="0"/>
          </a:p>
          <a:p>
            <a:pPr algn="just"/>
            <a:r>
              <a:rPr lang="tr-TR" sz="1800" b="1" dirty="0" err="1"/>
              <a:t>Distal</a:t>
            </a:r>
            <a:r>
              <a:rPr lang="tr-TR" sz="1800" b="1" dirty="0"/>
              <a:t> </a:t>
            </a:r>
            <a:r>
              <a:rPr lang="tr-TR" sz="1800" b="1" dirty="0" err="1"/>
              <a:t>Tubulus</a:t>
            </a:r>
            <a:r>
              <a:rPr lang="tr-TR" sz="1800" b="1" dirty="0"/>
              <a:t>; </a:t>
            </a:r>
            <a:r>
              <a:rPr lang="tr-TR" sz="1800" dirty="0"/>
              <a:t>K +, </a:t>
            </a:r>
            <a:r>
              <a:rPr lang="tr-TR" sz="1800" b="1" dirty="0" smtClean="0">
                <a:solidFill>
                  <a:srgbClr val="FF0000"/>
                </a:solidFill>
              </a:rPr>
              <a:t>H </a:t>
            </a:r>
            <a:r>
              <a:rPr lang="tr-TR" sz="1800" b="1" dirty="0" err="1">
                <a:solidFill>
                  <a:srgbClr val="FF0000"/>
                </a:solidFill>
              </a:rPr>
              <a:t>secretion</a:t>
            </a:r>
            <a:r>
              <a:rPr lang="tr-TR" sz="1800" b="1" dirty="0">
                <a:solidFill>
                  <a:srgbClr val="FF0000"/>
                </a:solidFill>
              </a:rPr>
              <a:t>, </a:t>
            </a:r>
            <a:r>
              <a:rPr lang="tr-TR" sz="1800" b="1" dirty="0" err="1"/>
              <a:t>Na</a:t>
            </a:r>
            <a:r>
              <a:rPr lang="tr-TR" sz="1800" dirty="0"/>
              <a:t>, HCO3 </a:t>
            </a:r>
            <a:r>
              <a:rPr lang="tr-TR" sz="1800" dirty="0" err="1" smtClean="0"/>
              <a:t>uptake</a:t>
            </a:r>
            <a:endParaRPr lang="tr-TR" sz="1800" dirty="0" smtClean="0"/>
          </a:p>
          <a:p>
            <a:pPr marL="0" indent="0" algn="just">
              <a:buNone/>
            </a:pPr>
            <a:endParaRPr lang="tr-TR" sz="1800" b="1" dirty="0" smtClean="0"/>
          </a:p>
          <a:p>
            <a:pPr marL="0" indent="0" algn="just">
              <a:buNone/>
            </a:pPr>
            <a:r>
              <a:rPr lang="tr-TR" sz="1800" b="1" dirty="0" err="1" smtClean="0"/>
              <a:t>Kidneys</a:t>
            </a:r>
            <a:r>
              <a:rPr lang="tr-TR" sz="1800" b="1" dirty="0" smtClean="0"/>
              <a:t> </a:t>
            </a:r>
            <a:r>
              <a:rPr lang="tr-TR" sz="1800" b="1" dirty="0" err="1"/>
              <a:t>and</a:t>
            </a:r>
            <a:r>
              <a:rPr lang="tr-TR" sz="1800" b="1" dirty="0"/>
              <a:t> </a:t>
            </a:r>
            <a:r>
              <a:rPr lang="tr-TR" sz="1800" b="1" dirty="0" err="1"/>
              <a:t>lungs</a:t>
            </a:r>
            <a:r>
              <a:rPr lang="tr-TR" sz="1800" b="1" dirty="0"/>
              <a:t> </a:t>
            </a:r>
            <a:r>
              <a:rPr lang="tr-TR" sz="1800" dirty="0" err="1"/>
              <a:t>play</a:t>
            </a:r>
            <a:r>
              <a:rPr lang="tr-TR" sz="1800" dirty="0"/>
              <a:t> a </a:t>
            </a:r>
            <a:r>
              <a:rPr lang="tr-TR" sz="1800" dirty="0" err="1"/>
              <a:t>central</a:t>
            </a:r>
            <a:r>
              <a:rPr lang="tr-TR" sz="1800" dirty="0"/>
              <a:t> role in </a:t>
            </a:r>
            <a:r>
              <a:rPr lang="tr-TR" sz="1800" dirty="0" err="1"/>
              <a:t>maintaining</a:t>
            </a:r>
            <a:r>
              <a:rPr lang="tr-TR" sz="1800" dirty="0"/>
              <a:t> </a:t>
            </a:r>
            <a:r>
              <a:rPr lang="tr-TR" sz="1800" dirty="0" err="1"/>
              <a:t>acid</a:t>
            </a:r>
            <a:r>
              <a:rPr lang="tr-TR" sz="1800" dirty="0"/>
              <a:t> </a:t>
            </a:r>
            <a:r>
              <a:rPr lang="tr-TR" sz="1800" dirty="0" err="1"/>
              <a:t>and</a:t>
            </a:r>
            <a:r>
              <a:rPr lang="tr-TR" sz="1800" dirty="0"/>
              <a:t> </a:t>
            </a:r>
            <a:r>
              <a:rPr lang="tr-TR" sz="1800" dirty="0" err="1"/>
              <a:t>base</a:t>
            </a:r>
            <a:r>
              <a:rPr lang="tr-TR" sz="1800" dirty="0"/>
              <a:t> </a:t>
            </a:r>
            <a:r>
              <a:rPr lang="tr-TR" sz="1800" dirty="0" err="1"/>
              <a:t>balance</a:t>
            </a:r>
            <a:r>
              <a:rPr lang="tr-TR" sz="1800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40768"/>
            <a:ext cx="38519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Başlık"/>
          <p:cNvSpPr>
            <a:spLocks noGrp="1"/>
          </p:cNvSpPr>
          <p:nvPr>
            <p:ph type="title"/>
          </p:nvPr>
        </p:nvSpPr>
        <p:spPr>
          <a:xfrm>
            <a:off x="457200" y="476672"/>
            <a:ext cx="8186738" cy="1237828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err="1">
                <a:solidFill>
                  <a:srgbClr val="002060"/>
                </a:solidFill>
              </a:rPr>
              <a:t>Excretion</a:t>
            </a:r>
            <a:r>
              <a:rPr lang="tr-TR" dirty="0">
                <a:solidFill>
                  <a:srgbClr val="002060"/>
                </a:solidFill>
              </a:rPr>
              <a:t> of </a:t>
            </a:r>
            <a:r>
              <a:rPr lang="tr-TR" dirty="0" err="1">
                <a:solidFill>
                  <a:srgbClr val="002060"/>
                </a:solidFill>
              </a:rPr>
              <a:t>Metabolic</a:t>
            </a:r>
            <a:r>
              <a:rPr lang="tr-TR" dirty="0">
                <a:solidFill>
                  <a:srgbClr val="002060"/>
                </a:solidFill>
              </a:rPr>
              <a:t> </a:t>
            </a:r>
            <a:r>
              <a:rPr lang="tr-TR" dirty="0" err="1">
                <a:solidFill>
                  <a:srgbClr val="002060"/>
                </a:solidFill>
              </a:rPr>
              <a:t>Products</a:t>
            </a:r>
            <a:r>
              <a:rPr lang="tr-TR" dirty="0" smtClean="0">
                <a:solidFill>
                  <a:srgbClr val="002060"/>
                </a:solidFill>
              </a:rPr>
              <a:t/>
            </a:r>
            <a:br>
              <a:rPr lang="tr-TR" dirty="0" smtClean="0">
                <a:solidFill>
                  <a:srgbClr val="002060"/>
                </a:solidFill>
              </a:rPr>
            </a:br>
            <a:endParaRPr lang="tr-TR" dirty="0">
              <a:solidFill>
                <a:srgbClr val="00206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8568952" cy="5053690"/>
          </a:xfrm>
        </p:spPr>
        <p:txBody>
          <a:bodyPr/>
          <a:lstStyle/>
          <a:p>
            <a:r>
              <a:rPr lang="en-US" dirty="0"/>
              <a:t>The end products of protein, fat metabolism, nucleotide metabolism are carbon and nitrogen-based compounds. Kidneys play a key role in removing these end products</a:t>
            </a:r>
            <a:r>
              <a:rPr lang="en-US" dirty="0" smtClean="0"/>
              <a:t>.</a:t>
            </a:r>
            <a:endParaRPr lang="tr-TR" dirty="0"/>
          </a:p>
          <a:p>
            <a:r>
              <a:rPr lang="en-US" dirty="0" smtClean="0"/>
              <a:t>There </a:t>
            </a:r>
            <a:r>
              <a:rPr lang="en-US" dirty="0"/>
              <a:t>is no recycling</a:t>
            </a:r>
          </a:p>
          <a:p>
            <a:r>
              <a:rPr lang="en-US" dirty="0"/>
              <a:t>They are soluble in water</a:t>
            </a:r>
          </a:p>
          <a:p>
            <a:r>
              <a:rPr lang="en-US" dirty="0"/>
              <a:t>Has a toxic effect</a:t>
            </a:r>
          </a:p>
          <a:p>
            <a:endParaRPr lang="en-US" dirty="0"/>
          </a:p>
          <a:p>
            <a:r>
              <a:rPr lang="en-US" dirty="0"/>
              <a:t>Special diet for kidney patients depends on the structural properties of the final products</a:t>
            </a:r>
            <a:r>
              <a:rPr lang="en-US" dirty="0" smtClean="0"/>
              <a:t>.</a:t>
            </a:r>
            <a:endParaRPr lang="tr-TR" dirty="0" smtClean="0"/>
          </a:p>
          <a:p>
            <a:r>
              <a:rPr lang="tr-TR" b="1" dirty="0" err="1" smtClean="0"/>
              <a:t>Sugar</a:t>
            </a:r>
            <a:r>
              <a:rPr lang="tr-TR" b="1" dirty="0" smtClean="0"/>
              <a:t>, </a:t>
            </a:r>
            <a:r>
              <a:rPr lang="tr-TR" b="1" dirty="0" err="1"/>
              <a:t>A</a:t>
            </a:r>
            <a:r>
              <a:rPr lang="tr-TR" b="1" dirty="0" err="1" smtClean="0"/>
              <a:t>a</a:t>
            </a:r>
            <a:r>
              <a:rPr lang="tr-TR" b="1" dirty="0" smtClean="0"/>
              <a:t>                      </a:t>
            </a:r>
            <a:r>
              <a:rPr lang="tr-TR" sz="2000" b="1" dirty="0" err="1"/>
              <a:t>U</a:t>
            </a:r>
            <a:r>
              <a:rPr lang="tr-TR" sz="2000" b="1" dirty="0" err="1" smtClean="0"/>
              <a:t>rea</a:t>
            </a:r>
            <a:r>
              <a:rPr lang="tr-TR" sz="2000" b="1" dirty="0" smtClean="0"/>
              <a:t>, </a:t>
            </a:r>
            <a:r>
              <a:rPr lang="tr-TR" sz="2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Electrolyte</a:t>
            </a:r>
            <a:r>
              <a:rPr lang="tr-TR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HCO3,H       </a:t>
            </a:r>
            <a:r>
              <a:rPr lang="tr-TR" sz="20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Creatinine</a:t>
            </a:r>
            <a:endParaRPr lang="tr-TR" sz="2000" dirty="0"/>
          </a:p>
        </p:txBody>
      </p:sp>
      <p:sp>
        <p:nvSpPr>
          <p:cNvPr id="4" name="Simge &quot;Yok&quot; 3"/>
          <p:cNvSpPr/>
          <p:nvPr/>
        </p:nvSpPr>
        <p:spPr>
          <a:xfrm>
            <a:off x="971600" y="5995848"/>
            <a:ext cx="720080" cy="510621"/>
          </a:xfrm>
          <a:prstGeom prst="noSmoking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solidFill>
                <a:schemeClr val="tx1"/>
              </a:solidFill>
            </a:endParaRPr>
          </a:p>
        </p:txBody>
      </p:sp>
      <p:sp>
        <p:nvSpPr>
          <p:cNvPr id="6" name="Yukarı Ok 5"/>
          <p:cNvSpPr/>
          <p:nvPr/>
        </p:nvSpPr>
        <p:spPr>
          <a:xfrm>
            <a:off x="3923928" y="5995848"/>
            <a:ext cx="484632" cy="54262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şağı Ok 6"/>
          <p:cNvSpPr/>
          <p:nvPr/>
        </p:nvSpPr>
        <p:spPr>
          <a:xfrm>
            <a:off x="7164288" y="5995848"/>
            <a:ext cx="484632" cy="542626"/>
          </a:xfrm>
          <a:prstGeom prst="downArrow">
            <a:avLst>
              <a:gd name="adj1" fmla="val 9063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Aşağı Ok 1"/>
          <p:cNvSpPr/>
          <p:nvPr/>
        </p:nvSpPr>
        <p:spPr>
          <a:xfrm>
            <a:off x="4401692" y="6049270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/>
              <a:t/>
            </a:r>
            <a:br>
              <a:rPr lang="it-IT" b="1" dirty="0"/>
            </a:br>
            <a:r>
              <a:rPr lang="tr-TR" b="1" dirty="0" smtClean="0"/>
              <a:t/>
            </a:r>
            <a:br>
              <a:rPr lang="tr-TR" b="1" dirty="0" smtClean="0"/>
            </a:br>
            <a:r>
              <a:rPr lang="it-IT" dirty="0" smtClean="0">
                <a:solidFill>
                  <a:srgbClr val="000000"/>
                </a:solidFill>
              </a:rPr>
              <a:t>ENDOCR</a:t>
            </a:r>
            <a:r>
              <a:rPr lang="tr-TR" dirty="0" smtClean="0">
                <a:solidFill>
                  <a:srgbClr val="000000"/>
                </a:solidFill>
              </a:rPr>
              <a:t>I</a:t>
            </a:r>
            <a:r>
              <a:rPr lang="it-IT" dirty="0" smtClean="0">
                <a:solidFill>
                  <a:srgbClr val="000000"/>
                </a:solidFill>
              </a:rPr>
              <a:t>NE ROLE </a:t>
            </a:r>
            <a:br>
              <a:rPr lang="it-IT" dirty="0" smtClean="0">
                <a:solidFill>
                  <a:srgbClr val="000000"/>
                </a:solidFill>
              </a:rPr>
            </a:br>
            <a:endParaRPr lang="tr-TR" dirty="0">
              <a:solidFill>
                <a:srgbClr val="00B0F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251520" y="836712"/>
            <a:ext cx="8435280" cy="56484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tr-TR" sz="2900" b="1" dirty="0" smtClean="0">
                <a:solidFill>
                  <a:srgbClr val="C00000"/>
                </a:solidFill>
              </a:rPr>
              <a:t>PRODUCTION</a:t>
            </a:r>
          </a:p>
          <a:p>
            <a:r>
              <a:rPr lang="tr-TR" b="1" dirty="0" err="1" smtClean="0"/>
              <a:t>Vasopressin</a:t>
            </a:r>
            <a:r>
              <a:rPr lang="tr-TR" b="1" dirty="0" smtClean="0"/>
              <a:t>- ADH</a:t>
            </a:r>
            <a:r>
              <a:rPr lang="tr-TR" dirty="0" smtClean="0"/>
              <a:t> ; 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retention</a:t>
            </a:r>
            <a:r>
              <a:rPr lang="tr-TR" dirty="0" smtClean="0"/>
              <a:t> – Blood </a:t>
            </a:r>
            <a:r>
              <a:rPr lang="tr-TR" dirty="0" err="1" smtClean="0"/>
              <a:t>pressure</a:t>
            </a:r>
            <a:r>
              <a:rPr lang="tr-TR" dirty="0" smtClean="0"/>
              <a:t> </a:t>
            </a:r>
            <a:r>
              <a:rPr lang="tr-TR" dirty="0" err="1" smtClean="0"/>
              <a:t>increased</a:t>
            </a:r>
            <a:endParaRPr lang="tr-TR" dirty="0" smtClean="0"/>
          </a:p>
          <a:p>
            <a:endParaRPr lang="tr-TR" dirty="0" smtClean="0"/>
          </a:p>
          <a:p>
            <a:r>
              <a:rPr lang="tr-TR" b="1" dirty="0" err="1" smtClean="0"/>
              <a:t>Aldosterone</a:t>
            </a:r>
            <a:r>
              <a:rPr lang="tr-TR" b="1" dirty="0" smtClean="0"/>
              <a:t> </a:t>
            </a:r>
            <a:r>
              <a:rPr lang="tr-TR" dirty="0" smtClean="0"/>
              <a:t>; </a:t>
            </a:r>
            <a:r>
              <a:rPr lang="tr-TR" dirty="0" err="1" smtClean="0"/>
              <a:t>Sodium</a:t>
            </a:r>
            <a:r>
              <a:rPr lang="tr-TR" dirty="0" smtClean="0"/>
              <a:t> </a:t>
            </a:r>
            <a:r>
              <a:rPr lang="tr-TR" dirty="0" err="1" smtClean="0"/>
              <a:t>Retation</a:t>
            </a:r>
            <a:r>
              <a:rPr lang="tr-TR" dirty="0" smtClean="0"/>
              <a:t> –  </a:t>
            </a:r>
            <a:r>
              <a:rPr lang="tr-TR" dirty="0" err="1" smtClean="0"/>
              <a:t>Water</a:t>
            </a:r>
            <a:r>
              <a:rPr lang="tr-TR" dirty="0" smtClean="0"/>
              <a:t> </a:t>
            </a:r>
            <a:r>
              <a:rPr lang="tr-TR" dirty="0" err="1" smtClean="0"/>
              <a:t>retention</a:t>
            </a:r>
            <a:endParaRPr lang="tr-TR" dirty="0" smtClean="0"/>
          </a:p>
          <a:p>
            <a:endParaRPr lang="tr-TR" dirty="0"/>
          </a:p>
          <a:p>
            <a:r>
              <a:rPr lang="tr-TR" b="1" dirty="0" smtClean="0"/>
              <a:t>Renin</a:t>
            </a:r>
            <a:r>
              <a:rPr lang="tr-TR" dirty="0" smtClean="0"/>
              <a:t>; </a:t>
            </a:r>
            <a:r>
              <a:rPr lang="tr-TR" dirty="0" err="1" smtClean="0"/>
              <a:t>Angiotensin</a:t>
            </a:r>
            <a:r>
              <a:rPr lang="tr-TR" dirty="0" smtClean="0"/>
              <a:t> II      </a:t>
            </a:r>
            <a:r>
              <a:rPr lang="tr-TR" dirty="0" err="1" smtClean="0"/>
              <a:t>Vasoconstriction</a:t>
            </a:r>
            <a:r>
              <a:rPr lang="tr-TR" dirty="0" smtClean="0"/>
              <a:t>, </a:t>
            </a:r>
          </a:p>
          <a:p>
            <a:r>
              <a:rPr lang="tr-TR" dirty="0"/>
              <a:t> </a:t>
            </a:r>
            <a:r>
              <a:rPr lang="tr-TR" dirty="0" smtClean="0"/>
              <a:t>                                         </a:t>
            </a:r>
            <a:r>
              <a:rPr lang="tr-TR" dirty="0" err="1" smtClean="0"/>
              <a:t>Release</a:t>
            </a:r>
            <a:r>
              <a:rPr lang="tr-TR" dirty="0" smtClean="0"/>
              <a:t> </a:t>
            </a:r>
            <a:r>
              <a:rPr lang="tr-TR" dirty="0" err="1" smtClean="0">
                <a:solidFill>
                  <a:prstClr val="black"/>
                </a:solidFill>
              </a:rPr>
              <a:t>Vasopressin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smtClean="0">
                <a:solidFill>
                  <a:prstClr val="black"/>
                </a:solidFill>
              </a:rPr>
              <a:t>,</a:t>
            </a:r>
            <a:r>
              <a:rPr lang="tr-TR" dirty="0" err="1" smtClean="0">
                <a:solidFill>
                  <a:prstClr val="black"/>
                </a:solidFill>
              </a:rPr>
              <a:t>Aldosterone</a:t>
            </a:r>
            <a:r>
              <a:rPr lang="tr-TR" dirty="0" smtClean="0">
                <a:solidFill>
                  <a:prstClr val="black"/>
                </a:solidFill>
              </a:rPr>
              <a:t> </a:t>
            </a:r>
          </a:p>
          <a:p>
            <a:endParaRPr lang="tr-TR" dirty="0" smtClean="0"/>
          </a:p>
          <a:p>
            <a:r>
              <a:rPr lang="tr-TR" b="1" dirty="0" err="1" smtClean="0"/>
              <a:t>Atrial</a:t>
            </a:r>
            <a:r>
              <a:rPr lang="tr-TR" b="1" dirty="0" smtClean="0"/>
              <a:t> </a:t>
            </a:r>
            <a:r>
              <a:rPr lang="tr-TR" b="1" dirty="0" err="1" smtClean="0"/>
              <a:t>Natriuretic</a:t>
            </a:r>
            <a:r>
              <a:rPr lang="tr-TR" b="1" dirty="0" smtClean="0"/>
              <a:t> </a:t>
            </a:r>
            <a:r>
              <a:rPr lang="tr-TR" b="1" dirty="0" err="1" smtClean="0"/>
              <a:t>Factor</a:t>
            </a:r>
            <a:r>
              <a:rPr lang="tr-TR" b="1" dirty="0"/>
              <a:t> </a:t>
            </a:r>
            <a:r>
              <a:rPr lang="tr-TR" dirty="0" smtClean="0"/>
              <a:t>; </a:t>
            </a:r>
            <a:r>
              <a:rPr lang="tr-TR" dirty="0" err="1" smtClean="0"/>
              <a:t>vasodiladation</a:t>
            </a:r>
            <a:r>
              <a:rPr lang="tr-TR" dirty="0" smtClean="0"/>
              <a:t>, </a:t>
            </a:r>
            <a:r>
              <a:rPr lang="tr-TR" dirty="0" err="1" smtClean="0"/>
              <a:t>increased</a:t>
            </a:r>
            <a:r>
              <a:rPr lang="tr-TR" dirty="0" smtClean="0"/>
              <a:t> GFR</a:t>
            </a:r>
          </a:p>
          <a:p>
            <a:endParaRPr lang="tr-TR" dirty="0" smtClean="0"/>
          </a:p>
          <a:p>
            <a:r>
              <a:rPr lang="tr-TR" b="1" dirty="0" err="1" smtClean="0"/>
              <a:t>Erytropoetin</a:t>
            </a:r>
            <a:r>
              <a:rPr lang="tr-TR" dirty="0" smtClean="0"/>
              <a:t> ;  </a:t>
            </a:r>
            <a:r>
              <a:rPr lang="tr-TR" dirty="0" err="1"/>
              <a:t>D</a:t>
            </a:r>
            <a:r>
              <a:rPr lang="tr-TR" dirty="0" err="1" smtClean="0"/>
              <a:t>ecreased</a:t>
            </a:r>
            <a:r>
              <a:rPr lang="tr-TR" dirty="0" smtClean="0"/>
              <a:t> RBC– </a:t>
            </a:r>
            <a:r>
              <a:rPr lang="tr-TR" dirty="0" err="1" smtClean="0"/>
              <a:t>Decresased</a:t>
            </a:r>
            <a:r>
              <a:rPr lang="tr-TR" dirty="0" smtClean="0"/>
              <a:t> Po2 – EPO      RBC </a:t>
            </a:r>
            <a:endParaRPr lang="tr-TR" dirty="0"/>
          </a:p>
          <a:p>
            <a:endParaRPr lang="tr-TR" b="1" dirty="0" smtClean="0"/>
          </a:p>
          <a:p>
            <a:r>
              <a:rPr lang="tr-TR" b="1" dirty="0" err="1" smtClean="0"/>
              <a:t>Activation</a:t>
            </a:r>
            <a:r>
              <a:rPr lang="tr-TR" b="1" dirty="0" smtClean="0"/>
              <a:t> </a:t>
            </a:r>
            <a:r>
              <a:rPr lang="tr-TR" b="1" dirty="0"/>
              <a:t>of vitamin </a:t>
            </a:r>
            <a:r>
              <a:rPr lang="tr-TR" b="1" dirty="0" smtClean="0"/>
              <a:t>D</a:t>
            </a:r>
            <a:r>
              <a:rPr lang="tr-TR" dirty="0" smtClean="0"/>
              <a:t>; </a:t>
            </a:r>
            <a:r>
              <a:rPr lang="tr-TR" dirty="0" err="1" smtClean="0"/>
              <a:t>Calcitriol</a:t>
            </a:r>
            <a:r>
              <a:rPr lang="tr-TR" dirty="0" smtClean="0"/>
              <a:t> , </a:t>
            </a:r>
            <a:endParaRPr lang="tr-TR" dirty="0"/>
          </a:p>
          <a:p>
            <a:r>
              <a:rPr lang="tr-TR" dirty="0" smtClean="0">
                <a:solidFill>
                  <a:prstClr val="black"/>
                </a:solidFill>
              </a:rPr>
              <a:t>                                              </a:t>
            </a:r>
            <a:r>
              <a:rPr lang="tr-TR" dirty="0" err="1" smtClean="0">
                <a:solidFill>
                  <a:prstClr val="black"/>
                </a:solidFill>
              </a:rPr>
              <a:t>Ca</a:t>
            </a:r>
            <a:r>
              <a:rPr lang="tr-TR" dirty="0">
                <a:solidFill>
                  <a:prstClr val="black"/>
                </a:solidFill>
              </a:rPr>
              <a:t>+ </a:t>
            </a:r>
            <a:r>
              <a:rPr lang="tr-TR" dirty="0" err="1">
                <a:solidFill>
                  <a:prstClr val="black"/>
                </a:solidFill>
              </a:rPr>
              <a:t>metabolism</a:t>
            </a:r>
            <a:r>
              <a:rPr lang="tr-TR" dirty="0">
                <a:solidFill>
                  <a:prstClr val="black"/>
                </a:solidFill>
              </a:rPr>
              <a:t> </a:t>
            </a:r>
            <a:r>
              <a:rPr lang="tr-TR" dirty="0" err="1" smtClean="0">
                <a:solidFill>
                  <a:prstClr val="black"/>
                </a:solidFill>
              </a:rPr>
              <a:t>regülation</a:t>
            </a:r>
            <a:r>
              <a:rPr lang="tr-TR" dirty="0">
                <a:solidFill>
                  <a:prstClr val="black"/>
                </a:solidFill>
              </a:rPr>
              <a:t>, </a:t>
            </a:r>
            <a:r>
              <a:rPr lang="tr-TR" dirty="0" err="1">
                <a:solidFill>
                  <a:prstClr val="black"/>
                </a:solidFill>
              </a:rPr>
              <a:t>reabsorption</a:t>
            </a:r>
            <a:endParaRPr lang="tr-TR" dirty="0" smtClean="0"/>
          </a:p>
          <a:p>
            <a:endParaRPr lang="tr-TR" dirty="0"/>
          </a:p>
          <a:p>
            <a:r>
              <a:rPr lang="tr-TR" sz="2900" b="1" dirty="0" smtClean="0">
                <a:solidFill>
                  <a:srgbClr val="C00000"/>
                </a:solidFill>
              </a:rPr>
              <a:t>BREAKDOWN</a:t>
            </a:r>
          </a:p>
          <a:p>
            <a:r>
              <a:rPr lang="tr-TR" sz="3100" dirty="0" err="1" smtClean="0"/>
              <a:t>Insulin</a:t>
            </a:r>
            <a:r>
              <a:rPr lang="tr-TR" sz="3100" dirty="0"/>
              <a:t>, </a:t>
            </a:r>
            <a:r>
              <a:rPr lang="tr-TR" sz="3100" dirty="0" err="1"/>
              <a:t>Glucagon</a:t>
            </a:r>
            <a:r>
              <a:rPr lang="tr-TR" sz="3100" dirty="0"/>
              <a:t>, </a:t>
            </a:r>
            <a:r>
              <a:rPr lang="tr-TR" sz="3100" dirty="0" err="1"/>
              <a:t>Aldesteron</a:t>
            </a:r>
            <a:endParaRPr lang="tr-TR" sz="3100" dirty="0" smtClean="0"/>
          </a:p>
          <a:p>
            <a:endParaRPr lang="tr-TR" dirty="0"/>
          </a:p>
        </p:txBody>
      </p:sp>
      <p:sp>
        <p:nvSpPr>
          <p:cNvPr id="13" name="Yukarı Ok 12"/>
          <p:cNvSpPr/>
          <p:nvPr/>
        </p:nvSpPr>
        <p:spPr>
          <a:xfrm>
            <a:off x="6012159" y="3927148"/>
            <a:ext cx="242316" cy="4892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27148"/>
            <a:ext cx="280987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975" y="2615732"/>
            <a:ext cx="110685" cy="39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653210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7030A0"/>
                </a:solidFill>
              </a:rPr>
              <a:t>MONITORING KIDNEY FUNCTIONS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579296" cy="4967302"/>
          </a:xfrm>
        </p:spPr>
        <p:txBody>
          <a:bodyPr>
            <a:normAutofit/>
          </a:bodyPr>
          <a:lstStyle/>
          <a:p>
            <a:r>
              <a:rPr lang="en-US" dirty="0"/>
              <a:t>Glomerular filtration rate</a:t>
            </a:r>
          </a:p>
          <a:p>
            <a:r>
              <a:rPr lang="en-US" dirty="0"/>
              <a:t>Protein</a:t>
            </a:r>
          </a:p>
          <a:p>
            <a:r>
              <a:rPr lang="en-US" dirty="0"/>
              <a:t>Urea</a:t>
            </a:r>
          </a:p>
          <a:p>
            <a:r>
              <a:rPr lang="en-US" dirty="0"/>
              <a:t>Uric acid</a:t>
            </a:r>
          </a:p>
          <a:p>
            <a:r>
              <a:rPr lang="en-US" dirty="0" err="1"/>
              <a:t>Osmolarity</a:t>
            </a:r>
            <a:endParaRPr lang="en-US" dirty="0"/>
          </a:p>
          <a:p>
            <a:r>
              <a:rPr lang="en-US" dirty="0"/>
              <a:t>Electrolytes</a:t>
            </a:r>
          </a:p>
          <a:p>
            <a:endParaRPr lang="en-US" dirty="0"/>
          </a:p>
          <a:p>
            <a:r>
              <a:rPr lang="en-US" dirty="0" smtClean="0"/>
              <a:t>Easy, Cheap</a:t>
            </a:r>
          </a:p>
          <a:p>
            <a:r>
              <a:rPr lang="en-US" dirty="0" smtClean="0"/>
              <a:t>It does not describe the location of the pathology and the Etiology</a:t>
            </a:r>
          </a:p>
          <a:p>
            <a:r>
              <a:rPr lang="en-US" dirty="0" smtClean="0"/>
              <a:t>Alerts kidney disease or a systemic disease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740</TotalTime>
  <Words>1524</Words>
  <Application>Microsoft Office PowerPoint</Application>
  <PresentationFormat>Ekran Gösterisi (4:3)</PresentationFormat>
  <Paragraphs>283</Paragraphs>
  <Slides>24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Hisse Senedi</vt:lpstr>
      <vt:lpstr>KIDNEY FUNCTION TESTS</vt:lpstr>
      <vt:lpstr>Why Test Kidney Function?</vt:lpstr>
      <vt:lpstr>Kidney Function Tests</vt:lpstr>
      <vt:lpstr>       </vt:lpstr>
      <vt:lpstr>  WATER METABOLISM </vt:lpstr>
      <vt:lpstr>Electrolyte - Acid-Base Balance </vt:lpstr>
      <vt:lpstr> Excretion of Metabolic Products </vt:lpstr>
      <vt:lpstr>  ENDOCRINE ROLE  </vt:lpstr>
      <vt:lpstr>MONITORING KIDNEY FUNCTIONS</vt:lpstr>
      <vt:lpstr>GLOMERULAR FİLTRATİON RATE </vt:lpstr>
      <vt:lpstr>     GLOMERULAR FİLTRATİON RATE- CREATİNİNE </vt:lpstr>
      <vt:lpstr>PowerPoint Sunusu</vt:lpstr>
      <vt:lpstr>PowerPoint Sunusu</vt:lpstr>
      <vt:lpstr>PowerPoint Sunusu</vt:lpstr>
      <vt:lpstr>CREATİNİNE CLEARANCE </vt:lpstr>
      <vt:lpstr>PowerPoint Sunusu</vt:lpstr>
      <vt:lpstr>UREA</vt:lpstr>
      <vt:lpstr>BLOOD UREA NITROGEN</vt:lpstr>
      <vt:lpstr>BUN/Creatinine Ratio </vt:lpstr>
      <vt:lpstr>PROTEINURIA </vt:lpstr>
      <vt:lpstr>PROTEINURIA </vt:lpstr>
      <vt:lpstr>PowerPoint Sunusu</vt:lpstr>
      <vt:lpstr>URIC ACID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Böbrek Fonksiyon Testleri</dc:title>
  <dc:creator>oc</dc:creator>
  <cp:lastModifiedBy>orhan</cp:lastModifiedBy>
  <cp:revision>72</cp:revision>
  <dcterms:created xsi:type="dcterms:W3CDTF">2009-12-27T17:11:21Z</dcterms:created>
  <dcterms:modified xsi:type="dcterms:W3CDTF">2021-02-14T09:54:11Z</dcterms:modified>
</cp:coreProperties>
</file>